
<file path=[Content_Types].xml><?xml version="1.0" encoding="utf-8"?>
<Types xmlns="http://schemas.openxmlformats.org/package/2006/content-types">
  <Default Extension="png" ContentType="image/png"/>
  <Default Extension="jpeg" ContentType="image/jpeg"/>
  <Default Extension="webp"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9"/>
  </p:notesMasterIdLst>
  <p:sldIdLst>
    <p:sldId id="256" r:id="rId2"/>
    <p:sldId id="257" r:id="rId3"/>
    <p:sldId id="273" r:id="rId4"/>
    <p:sldId id="259" r:id="rId5"/>
    <p:sldId id="258" r:id="rId6"/>
    <p:sldId id="288" r:id="rId7"/>
    <p:sldId id="260" r:id="rId8"/>
    <p:sldId id="261" r:id="rId9"/>
    <p:sldId id="262" r:id="rId10"/>
    <p:sldId id="263" r:id="rId11"/>
    <p:sldId id="265" r:id="rId12"/>
    <p:sldId id="264" r:id="rId13"/>
    <p:sldId id="266" r:id="rId14"/>
    <p:sldId id="268" r:id="rId15"/>
    <p:sldId id="267" r:id="rId16"/>
    <p:sldId id="269" r:id="rId17"/>
    <p:sldId id="291" r:id="rId18"/>
    <p:sldId id="274" r:id="rId19"/>
    <p:sldId id="270" r:id="rId20"/>
    <p:sldId id="271" r:id="rId21"/>
    <p:sldId id="275" r:id="rId22"/>
    <p:sldId id="277" r:id="rId23"/>
    <p:sldId id="278" r:id="rId24"/>
    <p:sldId id="276" r:id="rId25"/>
    <p:sldId id="280" r:id="rId26"/>
    <p:sldId id="282" r:id="rId27"/>
    <p:sldId id="285" r:id="rId28"/>
    <p:sldId id="283" r:id="rId29"/>
    <p:sldId id="284" r:id="rId30"/>
    <p:sldId id="286" r:id="rId31"/>
    <p:sldId id="287" r:id="rId32"/>
    <p:sldId id="279" r:id="rId33"/>
    <p:sldId id="281" r:id="rId34"/>
    <p:sldId id="289" r:id="rId35"/>
    <p:sldId id="290" r:id="rId36"/>
    <p:sldId id="302" r:id="rId37"/>
    <p:sldId id="293" r:id="rId38"/>
    <p:sldId id="294" r:id="rId39"/>
    <p:sldId id="298" r:id="rId40"/>
    <p:sldId id="295" r:id="rId41"/>
    <p:sldId id="297" r:id="rId42"/>
    <p:sldId id="296" r:id="rId43"/>
    <p:sldId id="299" r:id="rId44"/>
    <p:sldId id="300" r:id="rId45"/>
    <p:sldId id="301" r:id="rId46"/>
    <p:sldId id="303" r:id="rId47"/>
    <p:sldId id="304"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57090" autoAdjust="0"/>
  </p:normalViewPr>
  <p:slideViewPr>
    <p:cSldViewPr snapToGrid="0">
      <p:cViewPr varScale="1">
        <p:scale>
          <a:sx n="58" d="100"/>
          <a:sy n="58" d="100"/>
        </p:scale>
        <p:origin x="66"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CDAAB3-E04A-44D9-886A-D7D589AAF2D2}" type="datetimeFigureOut">
              <a:rPr lang="en-US" smtClean="0"/>
              <a:t>5/1/2019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0B28D-329C-4CF0-BBFE-C3324B49712F}" type="slidenum">
              <a:rPr lang="en-US" smtClean="0"/>
              <a:t>‹#›</a:t>
            </a:fld>
            <a:endParaRPr lang="en-US"/>
          </a:p>
        </p:txBody>
      </p:sp>
    </p:spTree>
    <p:extLst>
      <p:ext uri="{BB962C8B-B14F-4D97-AF65-F5344CB8AC3E}">
        <p14:creationId xmlns:p14="http://schemas.microsoft.com/office/powerpoint/2010/main" val="4290960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1</a:t>
            </a:fld>
            <a:endParaRPr lang="en-US"/>
          </a:p>
        </p:txBody>
      </p:sp>
    </p:spTree>
    <p:extLst>
      <p:ext uri="{BB962C8B-B14F-4D97-AF65-F5344CB8AC3E}">
        <p14:creationId xmlns:p14="http://schemas.microsoft.com/office/powerpoint/2010/main" val="1140315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briefly about myself, and credentials.</a:t>
            </a:r>
          </a:p>
        </p:txBody>
      </p:sp>
      <p:sp>
        <p:nvSpPr>
          <p:cNvPr id="4" name="Slide Number Placeholder 3"/>
          <p:cNvSpPr>
            <a:spLocks noGrp="1"/>
          </p:cNvSpPr>
          <p:nvPr>
            <p:ph type="sldNum" sz="quarter" idx="5"/>
          </p:nvPr>
        </p:nvSpPr>
        <p:spPr/>
        <p:txBody>
          <a:bodyPr/>
          <a:lstStyle/>
          <a:p>
            <a:fld id="{71B0B28D-329C-4CF0-BBFE-C3324B49712F}" type="slidenum">
              <a:rPr lang="en-US" smtClean="0"/>
              <a:t>2</a:t>
            </a:fld>
            <a:endParaRPr lang="en-US"/>
          </a:p>
        </p:txBody>
      </p:sp>
    </p:spTree>
    <p:extLst>
      <p:ext uri="{BB962C8B-B14F-4D97-AF65-F5344CB8AC3E}">
        <p14:creationId xmlns:p14="http://schemas.microsoft.com/office/powerpoint/2010/main" val="2459448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Enhancing the development of Synergy within the group, and Understanding synergy and how it affects patrol officers.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supervisors we know the importance of team work, or what we will be referring to as Team Synergy.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patrol officers tend to work alone, and our current system rewards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we need to look at strategies to encourage synergy on patrol shifts.</a:t>
            </a:r>
          </a:p>
        </p:txBody>
      </p:sp>
      <p:sp>
        <p:nvSpPr>
          <p:cNvPr id="4" name="Slide Number Placeholder 3"/>
          <p:cNvSpPr>
            <a:spLocks noGrp="1"/>
          </p:cNvSpPr>
          <p:nvPr>
            <p:ph type="sldNum" sz="quarter" idx="5"/>
          </p:nvPr>
        </p:nvSpPr>
        <p:spPr/>
        <p:txBody>
          <a:bodyPr/>
          <a:lstStyle/>
          <a:p>
            <a:fld id="{71B0B28D-329C-4CF0-BBFE-C3324B49712F}" type="slidenum">
              <a:rPr lang="en-US" smtClean="0"/>
              <a:t>3</a:t>
            </a:fld>
            <a:endParaRPr lang="en-US"/>
          </a:p>
        </p:txBody>
      </p:sp>
    </p:spTree>
    <p:extLst>
      <p:ext uri="{BB962C8B-B14F-4D97-AF65-F5344CB8AC3E}">
        <p14:creationId xmlns:p14="http://schemas.microsoft.com/office/powerpoint/2010/main" val="2928799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definition of Synergy is the increased effectiveness that results when two or more people or businesses work together.</a:t>
            </a:r>
          </a:p>
          <a:p>
            <a:r>
              <a:rPr lang="en-US" sz="1200" dirty="0"/>
              <a:t>A two man unit, who while one person is writing reports and completing paperwork. The other is driving to the next call, or looking for the next traffic stop is an example of team synergy.</a:t>
            </a:r>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4</a:t>
            </a:fld>
            <a:endParaRPr lang="en-US"/>
          </a:p>
        </p:txBody>
      </p:sp>
    </p:spTree>
    <p:extLst>
      <p:ext uri="{BB962C8B-B14F-4D97-AF65-F5344CB8AC3E}">
        <p14:creationId xmlns:p14="http://schemas.microsoft.com/office/powerpoint/2010/main" val="3464257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objectives</a:t>
            </a:r>
          </a:p>
        </p:txBody>
      </p:sp>
      <p:sp>
        <p:nvSpPr>
          <p:cNvPr id="4" name="Slide Number Placeholder 3"/>
          <p:cNvSpPr>
            <a:spLocks noGrp="1"/>
          </p:cNvSpPr>
          <p:nvPr>
            <p:ph type="sldNum" sz="quarter" idx="5"/>
          </p:nvPr>
        </p:nvSpPr>
        <p:spPr/>
        <p:txBody>
          <a:bodyPr/>
          <a:lstStyle/>
          <a:p>
            <a:fld id="{71B0B28D-329C-4CF0-BBFE-C3324B49712F}" type="slidenum">
              <a:rPr lang="en-US" smtClean="0"/>
              <a:t>5</a:t>
            </a:fld>
            <a:endParaRPr lang="en-US"/>
          </a:p>
        </p:txBody>
      </p:sp>
    </p:spTree>
    <p:extLst>
      <p:ext uri="{BB962C8B-B14F-4D97-AF65-F5344CB8AC3E}">
        <p14:creationId xmlns:p14="http://schemas.microsoft.com/office/powerpoint/2010/main" val="3220422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class pull out their index cards.</a:t>
            </a:r>
          </a:p>
          <a:p>
            <a:r>
              <a:rPr lang="en-US" dirty="0"/>
              <a:t>Read from PPT.</a:t>
            </a:r>
          </a:p>
          <a:p>
            <a:r>
              <a:rPr lang="en-US" dirty="0"/>
              <a:t>Have everyone write down their responses and move through the class and have everyone introduce themselves, their experience, and what they wrote down.</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6</a:t>
            </a:fld>
            <a:endParaRPr lang="en-US"/>
          </a:p>
        </p:txBody>
      </p:sp>
    </p:spTree>
    <p:extLst>
      <p:ext uri="{BB962C8B-B14F-4D97-AF65-F5344CB8AC3E}">
        <p14:creationId xmlns:p14="http://schemas.microsoft.com/office/powerpoint/2010/main" val="1372807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this slide.</a:t>
            </a:r>
          </a:p>
          <a:p>
            <a:r>
              <a:rPr lang="en-US" dirty="0"/>
              <a:t>Call on 3-5 people to explain why in law enforcement we discourage group work in policing.</a:t>
            </a:r>
          </a:p>
          <a:p>
            <a:r>
              <a:rPr lang="en-US" dirty="0"/>
              <a:t>Ask 2-3 people to elaborate on those responses.</a:t>
            </a:r>
          </a:p>
        </p:txBody>
      </p:sp>
      <p:sp>
        <p:nvSpPr>
          <p:cNvPr id="4" name="Slide Number Placeholder 3"/>
          <p:cNvSpPr>
            <a:spLocks noGrp="1"/>
          </p:cNvSpPr>
          <p:nvPr>
            <p:ph type="sldNum" sz="quarter" idx="5"/>
          </p:nvPr>
        </p:nvSpPr>
        <p:spPr/>
        <p:txBody>
          <a:bodyPr/>
          <a:lstStyle/>
          <a:p>
            <a:fld id="{71B0B28D-329C-4CF0-BBFE-C3324B49712F}" type="slidenum">
              <a:rPr lang="en-US" smtClean="0"/>
              <a:t>7</a:t>
            </a:fld>
            <a:endParaRPr lang="en-US"/>
          </a:p>
        </p:txBody>
      </p:sp>
    </p:spTree>
    <p:extLst>
      <p:ext uri="{BB962C8B-B14F-4D97-AF65-F5344CB8AC3E}">
        <p14:creationId xmlns:p14="http://schemas.microsoft.com/office/powerpoint/2010/main" val="2282649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how the 1</a:t>
            </a:r>
            <a:r>
              <a:rPr lang="en-US" baseline="30000" dirty="0"/>
              <a:t>st</a:t>
            </a:r>
            <a:r>
              <a:rPr lang="en-US" dirty="0"/>
              <a:t> line supervisor is the key to encouragement and team building. </a:t>
            </a:r>
          </a:p>
          <a:p>
            <a:r>
              <a:rPr lang="en-US" dirty="0"/>
              <a:t>Talk about positive influences you have had from supervisors that have carried you in your career and how that has encouraged you to be a team player.</a:t>
            </a:r>
          </a:p>
        </p:txBody>
      </p:sp>
      <p:sp>
        <p:nvSpPr>
          <p:cNvPr id="4" name="Slide Number Placeholder 3"/>
          <p:cNvSpPr>
            <a:spLocks noGrp="1"/>
          </p:cNvSpPr>
          <p:nvPr>
            <p:ph type="sldNum" sz="quarter" idx="5"/>
          </p:nvPr>
        </p:nvSpPr>
        <p:spPr/>
        <p:txBody>
          <a:bodyPr/>
          <a:lstStyle/>
          <a:p>
            <a:fld id="{71B0B28D-329C-4CF0-BBFE-C3324B49712F}" type="slidenum">
              <a:rPr lang="en-US" smtClean="0"/>
              <a:t>8</a:t>
            </a:fld>
            <a:endParaRPr lang="en-US"/>
          </a:p>
        </p:txBody>
      </p:sp>
    </p:spTree>
    <p:extLst>
      <p:ext uri="{BB962C8B-B14F-4D97-AF65-F5344CB8AC3E}">
        <p14:creationId xmlns:p14="http://schemas.microsoft.com/office/powerpoint/2010/main" val="2529356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next slides, one at a time. Solicit responses.</a:t>
            </a:r>
          </a:p>
          <a:p>
            <a:r>
              <a:rPr lang="en-US" dirty="0"/>
              <a:t>Give work examples, of what has worked for you as a supervisor.</a:t>
            </a:r>
          </a:p>
        </p:txBody>
      </p:sp>
      <p:sp>
        <p:nvSpPr>
          <p:cNvPr id="4" name="Slide Number Placeholder 3"/>
          <p:cNvSpPr>
            <a:spLocks noGrp="1"/>
          </p:cNvSpPr>
          <p:nvPr>
            <p:ph type="sldNum" sz="quarter" idx="5"/>
          </p:nvPr>
        </p:nvSpPr>
        <p:spPr/>
        <p:txBody>
          <a:bodyPr/>
          <a:lstStyle/>
          <a:p>
            <a:fld id="{71B0B28D-329C-4CF0-BBFE-C3324B49712F}" type="slidenum">
              <a:rPr lang="en-US" smtClean="0"/>
              <a:t>9</a:t>
            </a:fld>
            <a:endParaRPr lang="en-US"/>
          </a:p>
        </p:txBody>
      </p:sp>
    </p:spTree>
    <p:extLst>
      <p:ext uri="{BB962C8B-B14F-4D97-AF65-F5344CB8AC3E}">
        <p14:creationId xmlns:p14="http://schemas.microsoft.com/office/powerpoint/2010/main" val="13453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next 2 slides, one at a time.</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10</a:t>
            </a:fld>
            <a:endParaRPr lang="en-US"/>
          </a:p>
        </p:txBody>
      </p:sp>
    </p:spTree>
    <p:extLst>
      <p:ext uri="{BB962C8B-B14F-4D97-AF65-F5344CB8AC3E}">
        <p14:creationId xmlns:p14="http://schemas.microsoft.com/office/powerpoint/2010/main" val="3589617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slide 2, read from PPT and encourage participation.</a:t>
            </a:r>
          </a:p>
          <a:p>
            <a:endParaRPr lang="en-US" dirty="0"/>
          </a:p>
          <a:p>
            <a:r>
              <a:rPr lang="en-US" dirty="0"/>
              <a:t>Solicit responses.</a:t>
            </a:r>
          </a:p>
          <a:p>
            <a:endParaRPr lang="en-US" dirty="0"/>
          </a:p>
          <a:p>
            <a:r>
              <a:rPr lang="en-US" dirty="0"/>
              <a:t>Give work examples, of what has worked for you as a supervisor.</a:t>
            </a:r>
          </a:p>
          <a:p>
            <a:pPr marL="0" indent="0">
              <a:buNone/>
            </a:pPr>
            <a:endParaRPr lang="en-US" dirty="0"/>
          </a:p>
          <a:p>
            <a:pPr marL="0" indent="0">
              <a:buNone/>
            </a:pPr>
            <a:r>
              <a:rPr lang="en-US" dirty="0"/>
              <a:t>I’ve set goals for my shift as a team and for individuals. This has included that everyone on the shift obtain 20 traffic stops a month for the shift cycle and that the shift as a whole reduce residential burglaries in the Del Mar neighborhood.</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11</a:t>
            </a:fld>
            <a:endParaRPr lang="en-US"/>
          </a:p>
        </p:txBody>
      </p:sp>
    </p:spTree>
    <p:extLst>
      <p:ext uri="{BB962C8B-B14F-4D97-AF65-F5344CB8AC3E}">
        <p14:creationId xmlns:p14="http://schemas.microsoft.com/office/powerpoint/2010/main" val="308624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next slides, one at a time. Solicit responses.</a:t>
            </a:r>
          </a:p>
          <a:p>
            <a:r>
              <a:rPr lang="en-US" dirty="0"/>
              <a:t>Give work examples, of what has worked for you as a supervisor.</a:t>
            </a:r>
          </a:p>
          <a:p>
            <a:pPr marL="0" indent="0">
              <a:buNone/>
            </a:pPr>
            <a:endParaRPr lang="en-US" sz="1200" dirty="0"/>
          </a:p>
          <a:p>
            <a:pPr marL="0" indent="0">
              <a:buNone/>
            </a:pPr>
            <a:r>
              <a:rPr lang="en-US" sz="1200" dirty="0"/>
              <a:t>Holding people accountable, means sometimes you have to be the bad guy. You have to communicate to effectively lead and to encourage Synergy. What I do when someone is failing to meet expectations. I first try talking about the shift accomplishing their goals in shift roll call/briefing to encourage positive peer pressure. I try emails to the group, showing them where they currently are and where they need to be, with individual numbers shown. If that does not work, I move to the a 1 on 1 meeting in private, and follow up that with an email documenting the meeting. I discuss strategies for the officer to succeed and what the expectations are. I then slowly and progressively move on from there.</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12</a:t>
            </a:fld>
            <a:endParaRPr lang="en-US"/>
          </a:p>
        </p:txBody>
      </p:sp>
    </p:spTree>
    <p:extLst>
      <p:ext uri="{BB962C8B-B14F-4D97-AF65-F5344CB8AC3E}">
        <p14:creationId xmlns:p14="http://schemas.microsoft.com/office/powerpoint/2010/main" val="1866385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2 Slides</a:t>
            </a:r>
          </a:p>
          <a:p>
            <a:r>
              <a:rPr lang="en-US" dirty="0"/>
              <a:t>Go over ppt.</a:t>
            </a:r>
          </a:p>
          <a:p>
            <a:endParaRPr lang="en-US" dirty="0"/>
          </a:p>
          <a:p>
            <a:r>
              <a:rPr lang="en-US" dirty="0"/>
              <a:t>one at a time. Solicit responses.</a:t>
            </a:r>
          </a:p>
        </p:txBody>
      </p:sp>
      <p:sp>
        <p:nvSpPr>
          <p:cNvPr id="4" name="Slide Number Placeholder 3"/>
          <p:cNvSpPr>
            <a:spLocks noGrp="1"/>
          </p:cNvSpPr>
          <p:nvPr>
            <p:ph type="sldNum" sz="quarter" idx="5"/>
          </p:nvPr>
        </p:nvSpPr>
        <p:spPr/>
        <p:txBody>
          <a:bodyPr/>
          <a:lstStyle/>
          <a:p>
            <a:fld id="{71B0B28D-329C-4CF0-BBFE-C3324B49712F}" type="slidenum">
              <a:rPr lang="en-US" smtClean="0"/>
              <a:t>13</a:t>
            </a:fld>
            <a:endParaRPr lang="en-US"/>
          </a:p>
        </p:txBody>
      </p:sp>
    </p:spTree>
    <p:extLst>
      <p:ext uri="{BB962C8B-B14F-4D97-AF65-F5344CB8AC3E}">
        <p14:creationId xmlns:p14="http://schemas.microsoft.com/office/powerpoint/2010/main" val="2017345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2 Slides</a:t>
            </a:r>
          </a:p>
          <a:p>
            <a:r>
              <a:rPr lang="en-US" dirty="0"/>
              <a:t>Go over ppt.</a:t>
            </a:r>
          </a:p>
          <a:p>
            <a:endParaRPr lang="en-US" dirty="0"/>
          </a:p>
          <a:p>
            <a:r>
              <a:rPr lang="en-US" dirty="0"/>
              <a:t>one at a time. Solicit responses.</a:t>
            </a:r>
          </a:p>
          <a:p>
            <a:r>
              <a:rPr lang="en-US" dirty="0"/>
              <a:t>Give work examples, of what has worked for you as a supervisor.</a:t>
            </a:r>
          </a:p>
          <a:p>
            <a:pPr marL="0" indent="0">
              <a:buNone/>
            </a:pPr>
            <a:endParaRPr lang="en-US" sz="1200" dirty="0"/>
          </a:p>
          <a:p>
            <a:pPr marL="0" indent="0">
              <a:buNone/>
            </a:pPr>
            <a:r>
              <a:rPr lang="en-US" sz="1200" dirty="0"/>
              <a:t>You also have to understand your people, some people simply will not conform this may be because they have never been held accountable before, or they are on burn out. Maybe someone is working too much off duty or going through a divorce. Knowing your people and holding them accountable work hand in hand to get the best out of individuals and the team as a whole.</a:t>
            </a:r>
          </a:p>
        </p:txBody>
      </p:sp>
      <p:sp>
        <p:nvSpPr>
          <p:cNvPr id="4" name="Slide Number Placeholder 3"/>
          <p:cNvSpPr>
            <a:spLocks noGrp="1"/>
          </p:cNvSpPr>
          <p:nvPr>
            <p:ph type="sldNum" sz="quarter" idx="5"/>
          </p:nvPr>
        </p:nvSpPr>
        <p:spPr/>
        <p:txBody>
          <a:bodyPr/>
          <a:lstStyle/>
          <a:p>
            <a:fld id="{71B0B28D-329C-4CF0-BBFE-C3324B49712F}" type="slidenum">
              <a:rPr lang="en-US" smtClean="0"/>
              <a:t>14</a:t>
            </a:fld>
            <a:endParaRPr lang="en-US"/>
          </a:p>
        </p:txBody>
      </p:sp>
    </p:spTree>
    <p:extLst>
      <p:ext uri="{BB962C8B-B14F-4D97-AF65-F5344CB8AC3E}">
        <p14:creationId xmlns:p14="http://schemas.microsoft.com/office/powerpoint/2010/main" val="2258093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Step of the Four Steps, 2 Slides.</a:t>
            </a:r>
          </a:p>
          <a:p>
            <a:endParaRPr lang="en-US" dirty="0"/>
          </a:p>
          <a:p>
            <a:r>
              <a:rPr lang="en-US" dirty="0"/>
              <a:t>Read from PPT</a:t>
            </a:r>
          </a:p>
        </p:txBody>
      </p:sp>
      <p:sp>
        <p:nvSpPr>
          <p:cNvPr id="4" name="Slide Number Placeholder 3"/>
          <p:cNvSpPr>
            <a:spLocks noGrp="1"/>
          </p:cNvSpPr>
          <p:nvPr>
            <p:ph type="sldNum" sz="quarter" idx="5"/>
          </p:nvPr>
        </p:nvSpPr>
        <p:spPr/>
        <p:txBody>
          <a:bodyPr/>
          <a:lstStyle/>
          <a:p>
            <a:fld id="{71B0B28D-329C-4CF0-BBFE-C3324B49712F}" type="slidenum">
              <a:rPr lang="en-US" smtClean="0"/>
              <a:t>15</a:t>
            </a:fld>
            <a:endParaRPr lang="en-US"/>
          </a:p>
        </p:txBody>
      </p:sp>
    </p:spTree>
    <p:extLst>
      <p:ext uri="{BB962C8B-B14F-4D97-AF65-F5344CB8AC3E}">
        <p14:creationId xmlns:p14="http://schemas.microsoft.com/office/powerpoint/2010/main" val="3999906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PPT.</a:t>
            </a:r>
          </a:p>
          <a:p>
            <a:r>
              <a:rPr lang="en-US" dirty="0"/>
              <a:t>Emphasis on the importance of accountability and fair evaluations.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When the shift cycle is over and shift pick comes around. I take a great deal of time to write fair and accurate evaluation. I then forward these evaluations to their next supervisor so that they are aware, and can continue to hold the individuals accountable. We have all experiences the cherry picking of supervisors at shift picks.</a:t>
            </a:r>
            <a:endParaRPr lang="en-US" dirty="0"/>
          </a:p>
          <a:p>
            <a:endParaRPr lang="en-US" dirty="0"/>
          </a:p>
          <a:p>
            <a:r>
              <a:rPr lang="en-US" dirty="0"/>
              <a:t>Solicit responses from class.</a:t>
            </a:r>
          </a:p>
        </p:txBody>
      </p:sp>
      <p:sp>
        <p:nvSpPr>
          <p:cNvPr id="4" name="Slide Number Placeholder 3"/>
          <p:cNvSpPr>
            <a:spLocks noGrp="1"/>
          </p:cNvSpPr>
          <p:nvPr>
            <p:ph type="sldNum" sz="quarter" idx="5"/>
          </p:nvPr>
        </p:nvSpPr>
        <p:spPr/>
        <p:txBody>
          <a:bodyPr/>
          <a:lstStyle/>
          <a:p>
            <a:fld id="{71B0B28D-329C-4CF0-BBFE-C3324B49712F}" type="slidenum">
              <a:rPr lang="en-US" smtClean="0"/>
              <a:t>16</a:t>
            </a:fld>
            <a:endParaRPr lang="en-US"/>
          </a:p>
        </p:txBody>
      </p:sp>
    </p:spTree>
    <p:extLst>
      <p:ext uri="{BB962C8B-B14F-4D97-AF65-F5344CB8AC3E}">
        <p14:creationId xmlns:p14="http://schemas.microsoft.com/office/powerpoint/2010/main" val="1570842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Break, check time, 10-15 minutes.</a:t>
            </a:r>
          </a:p>
        </p:txBody>
      </p:sp>
      <p:sp>
        <p:nvSpPr>
          <p:cNvPr id="4" name="Slide Number Placeholder 3"/>
          <p:cNvSpPr>
            <a:spLocks noGrp="1"/>
          </p:cNvSpPr>
          <p:nvPr>
            <p:ph type="sldNum" sz="quarter" idx="5"/>
          </p:nvPr>
        </p:nvSpPr>
        <p:spPr/>
        <p:txBody>
          <a:bodyPr/>
          <a:lstStyle/>
          <a:p>
            <a:fld id="{71B0B28D-329C-4CF0-BBFE-C3324B49712F}" type="slidenum">
              <a:rPr lang="en-US" smtClean="0"/>
              <a:t>17</a:t>
            </a:fld>
            <a:endParaRPr lang="en-US"/>
          </a:p>
        </p:txBody>
      </p:sp>
    </p:spTree>
    <p:extLst>
      <p:ext uri="{BB962C8B-B14F-4D97-AF65-F5344CB8AC3E}">
        <p14:creationId xmlns:p14="http://schemas.microsoft.com/office/powerpoint/2010/main" val="1392977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Negative Synergy, Objective 2</a:t>
            </a:r>
          </a:p>
        </p:txBody>
      </p:sp>
      <p:sp>
        <p:nvSpPr>
          <p:cNvPr id="4" name="Slide Number Placeholder 3"/>
          <p:cNvSpPr>
            <a:spLocks noGrp="1"/>
          </p:cNvSpPr>
          <p:nvPr>
            <p:ph type="sldNum" sz="quarter" idx="5"/>
          </p:nvPr>
        </p:nvSpPr>
        <p:spPr/>
        <p:txBody>
          <a:bodyPr/>
          <a:lstStyle/>
          <a:p>
            <a:fld id="{71B0B28D-329C-4CF0-BBFE-C3324B49712F}" type="slidenum">
              <a:rPr lang="en-US" smtClean="0"/>
              <a:t>18</a:t>
            </a:fld>
            <a:endParaRPr lang="en-US"/>
          </a:p>
        </p:txBody>
      </p:sp>
    </p:spTree>
    <p:extLst>
      <p:ext uri="{BB962C8B-B14F-4D97-AF65-F5344CB8AC3E}">
        <p14:creationId xmlns:p14="http://schemas.microsoft.com/office/powerpoint/2010/main" val="18445269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PPT slide and ask them to think about negative synergies.</a:t>
            </a:r>
          </a:p>
        </p:txBody>
      </p:sp>
      <p:sp>
        <p:nvSpPr>
          <p:cNvPr id="4" name="Slide Number Placeholder 3"/>
          <p:cNvSpPr>
            <a:spLocks noGrp="1"/>
          </p:cNvSpPr>
          <p:nvPr>
            <p:ph type="sldNum" sz="quarter" idx="5"/>
          </p:nvPr>
        </p:nvSpPr>
        <p:spPr/>
        <p:txBody>
          <a:bodyPr/>
          <a:lstStyle/>
          <a:p>
            <a:fld id="{71B0B28D-329C-4CF0-BBFE-C3324B49712F}" type="slidenum">
              <a:rPr lang="en-US" smtClean="0"/>
              <a:t>19</a:t>
            </a:fld>
            <a:endParaRPr lang="en-US"/>
          </a:p>
        </p:txBody>
      </p:sp>
    </p:spTree>
    <p:extLst>
      <p:ext uri="{BB962C8B-B14F-4D97-AF65-F5344CB8AC3E}">
        <p14:creationId xmlns:p14="http://schemas.microsoft.com/office/powerpoint/2010/main" val="2456088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PPT slide</a:t>
            </a:r>
          </a:p>
          <a:p>
            <a:endParaRPr lang="en-US" dirty="0"/>
          </a:p>
          <a:p>
            <a:r>
              <a:rPr lang="en-US" dirty="0"/>
              <a:t>Ask for a few more thoughts of negative synergies.</a:t>
            </a:r>
          </a:p>
        </p:txBody>
      </p:sp>
      <p:sp>
        <p:nvSpPr>
          <p:cNvPr id="4" name="Slide Number Placeholder 3"/>
          <p:cNvSpPr>
            <a:spLocks noGrp="1"/>
          </p:cNvSpPr>
          <p:nvPr>
            <p:ph type="sldNum" sz="quarter" idx="5"/>
          </p:nvPr>
        </p:nvSpPr>
        <p:spPr/>
        <p:txBody>
          <a:bodyPr/>
          <a:lstStyle/>
          <a:p>
            <a:fld id="{71B0B28D-329C-4CF0-BBFE-C3324B49712F}" type="slidenum">
              <a:rPr lang="en-US" smtClean="0"/>
              <a:t>20</a:t>
            </a:fld>
            <a:endParaRPr lang="en-US"/>
          </a:p>
        </p:txBody>
      </p:sp>
    </p:spTree>
    <p:extLst>
      <p:ext uri="{BB962C8B-B14F-4D97-AF65-F5344CB8AC3E}">
        <p14:creationId xmlns:p14="http://schemas.microsoft.com/office/powerpoint/2010/main" val="510542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power points.</a:t>
            </a:r>
          </a:p>
          <a:p>
            <a:endParaRPr lang="en-US" dirty="0"/>
          </a:p>
          <a:p>
            <a:r>
              <a:rPr lang="en-US" dirty="0"/>
              <a:t>Go over the negative Synergy experienced on “J” Shift.</a:t>
            </a:r>
          </a:p>
          <a:p>
            <a:r>
              <a:rPr lang="en-US" dirty="0"/>
              <a:t>Officer, “Salinas,” called in sick every Sunday that the Cowboys were playing.</a:t>
            </a:r>
          </a:p>
          <a:p>
            <a:r>
              <a:rPr lang="en-US" dirty="0"/>
              <a:t>Caused other officers to purposefully take Sunday’s off as to avoid working short handed.</a:t>
            </a:r>
          </a:p>
          <a:p>
            <a:r>
              <a:rPr lang="en-US" dirty="0"/>
              <a:t>More senior officers grumbled loudly about him taking off, causing conflict with him.</a:t>
            </a:r>
          </a:p>
          <a:p>
            <a:r>
              <a:rPr lang="en-US" dirty="0"/>
              <a:t>Officer “Salinas,” would not meet shift or personal expectations, and would only work on projects that he deemed were important.</a:t>
            </a:r>
          </a:p>
          <a:p>
            <a:r>
              <a:rPr lang="en-US" dirty="0"/>
              <a:t>Continued escalating the conflict with the shift, causing him to be abrasive and often withdrawn.</a:t>
            </a:r>
          </a:p>
          <a:p>
            <a:r>
              <a:rPr lang="en-US" dirty="0"/>
              <a:t>Counseling sessions turned into denials and accusations that I was unfairly targeting him despite multiple warnings.</a:t>
            </a:r>
          </a:p>
          <a:p>
            <a:endParaRPr lang="en-US" dirty="0"/>
          </a:p>
          <a:p>
            <a:r>
              <a:rPr lang="en-US" dirty="0"/>
              <a:t>Come to find out that he had received average to good evaluations for low work performance, because he occasionally brought in excellent work on his pet projects that got him officer of the month awards on occasion. Other officers could not work on individual pursuits because they were picking up the slack and meeting team goals.</a:t>
            </a:r>
          </a:p>
          <a:p>
            <a:endParaRPr lang="en-US" dirty="0"/>
          </a:p>
          <a:p>
            <a:r>
              <a:rPr lang="en-US" dirty="0"/>
              <a:t>He basically struck out 8 of every 10 at bats, makes it to base once, and hits one game winning home run.</a:t>
            </a:r>
          </a:p>
        </p:txBody>
      </p:sp>
      <p:sp>
        <p:nvSpPr>
          <p:cNvPr id="4" name="Slide Number Placeholder 3"/>
          <p:cNvSpPr>
            <a:spLocks noGrp="1"/>
          </p:cNvSpPr>
          <p:nvPr>
            <p:ph type="sldNum" sz="quarter" idx="5"/>
          </p:nvPr>
        </p:nvSpPr>
        <p:spPr/>
        <p:txBody>
          <a:bodyPr/>
          <a:lstStyle/>
          <a:p>
            <a:fld id="{71B0B28D-329C-4CF0-BBFE-C3324B49712F}" type="slidenum">
              <a:rPr lang="en-US" smtClean="0"/>
              <a:t>21</a:t>
            </a:fld>
            <a:endParaRPr lang="en-US"/>
          </a:p>
        </p:txBody>
      </p:sp>
    </p:spTree>
    <p:extLst>
      <p:ext uri="{BB962C8B-B14F-4D97-AF65-F5344CB8AC3E}">
        <p14:creationId xmlns:p14="http://schemas.microsoft.com/office/powerpoint/2010/main" val="42351376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Slide</a:t>
            </a:r>
          </a:p>
          <a:p>
            <a:endParaRPr lang="en-US" dirty="0"/>
          </a:p>
          <a:p>
            <a:r>
              <a:rPr lang="en-US" dirty="0"/>
              <a:t>refer back to Step 3 of building Team Synergy, Knowing your people.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Trying to get down to the root of bad synergies may reveal personal issues that you can help with.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One of the best ways to reverse a negative person who is creating bad synergy is to help them through their problems and letting them know they are not alone in their struggles.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But be careful, some are very private and may take offense to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It is your job as a supervisor to broach these subjects delicately.</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22</a:t>
            </a:fld>
            <a:endParaRPr lang="en-US"/>
          </a:p>
        </p:txBody>
      </p:sp>
    </p:spTree>
    <p:extLst>
      <p:ext uri="{BB962C8B-B14F-4D97-AF65-F5344CB8AC3E}">
        <p14:creationId xmlns:p14="http://schemas.microsoft.com/office/powerpoint/2010/main" val="25530984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Video,</a:t>
            </a:r>
          </a:p>
          <a:p>
            <a:endParaRPr lang="en-US" dirty="0"/>
          </a:p>
          <a:p>
            <a:r>
              <a:rPr lang="en-US" dirty="0"/>
              <a:t>Discuss how other supervisors (the class) have worked on Negative Synergy and elicited more Team Synergy.</a:t>
            </a:r>
          </a:p>
          <a:p>
            <a:endParaRPr lang="en-US" dirty="0"/>
          </a:p>
          <a:p>
            <a:r>
              <a:rPr lang="en-US" dirty="0"/>
              <a:t>What are some ways we as 1</a:t>
            </a:r>
            <a:r>
              <a:rPr lang="en-US" baseline="30000" dirty="0"/>
              <a:t>st</a:t>
            </a:r>
            <a:r>
              <a:rPr lang="en-US" dirty="0"/>
              <a:t> line supervisors can discourage negative synergy?</a:t>
            </a:r>
          </a:p>
        </p:txBody>
      </p:sp>
      <p:sp>
        <p:nvSpPr>
          <p:cNvPr id="4" name="Slide Number Placeholder 3"/>
          <p:cNvSpPr>
            <a:spLocks noGrp="1"/>
          </p:cNvSpPr>
          <p:nvPr>
            <p:ph type="sldNum" sz="quarter" idx="5"/>
          </p:nvPr>
        </p:nvSpPr>
        <p:spPr/>
        <p:txBody>
          <a:bodyPr/>
          <a:lstStyle/>
          <a:p>
            <a:fld id="{71B0B28D-329C-4CF0-BBFE-C3324B49712F}" type="slidenum">
              <a:rPr lang="en-US" smtClean="0"/>
              <a:t>23</a:t>
            </a:fld>
            <a:endParaRPr lang="en-US"/>
          </a:p>
        </p:txBody>
      </p:sp>
    </p:spTree>
    <p:extLst>
      <p:ext uri="{BB962C8B-B14F-4D97-AF65-F5344CB8AC3E}">
        <p14:creationId xmlns:p14="http://schemas.microsoft.com/office/powerpoint/2010/main" val="24550763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officer to buy in is Objective 3</a:t>
            </a:r>
          </a:p>
        </p:txBody>
      </p:sp>
      <p:sp>
        <p:nvSpPr>
          <p:cNvPr id="4" name="Slide Number Placeholder 3"/>
          <p:cNvSpPr>
            <a:spLocks noGrp="1"/>
          </p:cNvSpPr>
          <p:nvPr>
            <p:ph type="sldNum" sz="quarter" idx="5"/>
          </p:nvPr>
        </p:nvSpPr>
        <p:spPr/>
        <p:txBody>
          <a:bodyPr/>
          <a:lstStyle/>
          <a:p>
            <a:fld id="{71B0B28D-329C-4CF0-BBFE-C3324B49712F}" type="slidenum">
              <a:rPr lang="en-US" smtClean="0"/>
              <a:t>24</a:t>
            </a:fld>
            <a:endParaRPr lang="en-US"/>
          </a:p>
        </p:txBody>
      </p:sp>
    </p:spTree>
    <p:extLst>
      <p:ext uri="{BB962C8B-B14F-4D97-AF65-F5344CB8AC3E}">
        <p14:creationId xmlns:p14="http://schemas.microsoft.com/office/powerpoint/2010/main" val="3797592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PPT slide</a:t>
            </a:r>
          </a:p>
          <a:p>
            <a:endParaRPr lang="en-US" dirty="0"/>
          </a:p>
          <a:p>
            <a:r>
              <a:rPr lang="en-US" dirty="0"/>
              <a:t>elicit responses on what prevents Team Synergy in officers and getting them to buy in.</a:t>
            </a:r>
          </a:p>
          <a:p>
            <a:endParaRPr lang="en-US" dirty="0"/>
          </a:p>
          <a:p>
            <a:r>
              <a:rPr lang="en-US" dirty="0"/>
              <a:t>And what do they believe we can do to change this culture?</a:t>
            </a:r>
          </a:p>
        </p:txBody>
      </p:sp>
      <p:sp>
        <p:nvSpPr>
          <p:cNvPr id="4" name="Slide Number Placeholder 3"/>
          <p:cNvSpPr>
            <a:spLocks noGrp="1"/>
          </p:cNvSpPr>
          <p:nvPr>
            <p:ph type="sldNum" sz="quarter" idx="5"/>
          </p:nvPr>
        </p:nvSpPr>
        <p:spPr/>
        <p:txBody>
          <a:bodyPr/>
          <a:lstStyle/>
          <a:p>
            <a:fld id="{71B0B28D-329C-4CF0-BBFE-C3324B49712F}" type="slidenum">
              <a:rPr lang="en-US" smtClean="0"/>
              <a:t>25</a:t>
            </a:fld>
            <a:endParaRPr lang="en-US"/>
          </a:p>
        </p:txBody>
      </p:sp>
    </p:spTree>
    <p:extLst>
      <p:ext uri="{BB962C8B-B14F-4D97-AF65-F5344CB8AC3E}">
        <p14:creationId xmlns:p14="http://schemas.microsoft.com/office/powerpoint/2010/main" val="1433113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the 5 steps to getting officers to Buy in.</a:t>
            </a:r>
          </a:p>
        </p:txBody>
      </p:sp>
      <p:sp>
        <p:nvSpPr>
          <p:cNvPr id="4" name="Slide Number Placeholder 3"/>
          <p:cNvSpPr>
            <a:spLocks noGrp="1"/>
          </p:cNvSpPr>
          <p:nvPr>
            <p:ph type="sldNum" sz="quarter" idx="5"/>
          </p:nvPr>
        </p:nvSpPr>
        <p:spPr/>
        <p:txBody>
          <a:bodyPr/>
          <a:lstStyle/>
          <a:p>
            <a:fld id="{71B0B28D-329C-4CF0-BBFE-C3324B49712F}" type="slidenum">
              <a:rPr lang="en-US" smtClean="0"/>
              <a:t>26</a:t>
            </a:fld>
            <a:endParaRPr lang="en-US"/>
          </a:p>
        </p:txBody>
      </p:sp>
    </p:spTree>
    <p:extLst>
      <p:ext uri="{BB962C8B-B14F-4D97-AF65-F5344CB8AC3E}">
        <p14:creationId xmlns:p14="http://schemas.microsoft.com/office/powerpoint/2010/main" val="4013537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PPT.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Example: During this next shift cycle, I want you all to demonstrate that you have matured, our goals are to minimize kickbacks on reports, have no at fault city vehicle accidents, and work together to solve the burglaries in the district.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are some ways you can encourage to officers to buy in by sharing</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27</a:t>
            </a:fld>
            <a:endParaRPr lang="en-US"/>
          </a:p>
        </p:txBody>
      </p:sp>
    </p:spTree>
    <p:extLst>
      <p:ext uri="{BB962C8B-B14F-4D97-AF65-F5344CB8AC3E}">
        <p14:creationId xmlns:p14="http://schemas.microsoft.com/office/powerpoint/2010/main" val="22783426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 from PPT.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Example: Officers suggest that too much of their time is spent on reports on Friday and Saturday nights to focus on the burglary issue, and that having access to Under Cover (UC) cars would be helpful.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are some ways you can encourage to officers to buy in by listening?</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28</a:t>
            </a:fld>
            <a:endParaRPr lang="en-US"/>
          </a:p>
        </p:txBody>
      </p:sp>
    </p:spTree>
    <p:extLst>
      <p:ext uri="{BB962C8B-B14F-4D97-AF65-F5344CB8AC3E}">
        <p14:creationId xmlns:p14="http://schemas.microsoft.com/office/powerpoint/2010/main" val="3371314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PPT.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Example: Arrange for a UC vehicle to be available and require all reports to be completed by the Sunday to Monday AM instead of nightly, since office personnel will not be in on the weekend anyways.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are some ways you can encourage to officers to buy in by incorporating?</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29</a:t>
            </a:fld>
            <a:endParaRPr lang="en-US"/>
          </a:p>
        </p:txBody>
      </p:sp>
    </p:spTree>
    <p:extLst>
      <p:ext uri="{BB962C8B-B14F-4D97-AF65-F5344CB8AC3E}">
        <p14:creationId xmlns:p14="http://schemas.microsoft.com/office/powerpoint/2010/main" val="9560485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PPT.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Example: The officers on your team after learning of the success of another shift, research what they are doing and come up with new ideas to improve.</a:t>
            </a:r>
          </a:p>
          <a:p>
            <a:endParaRPr lang="en-US" dirty="0"/>
          </a:p>
          <a:p>
            <a:r>
              <a:rPr lang="en-US" dirty="0"/>
              <a:t>What are some ways you can encourage to officers to buy in by comparing?</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30</a:t>
            </a:fld>
            <a:endParaRPr lang="en-US"/>
          </a:p>
        </p:txBody>
      </p:sp>
    </p:spTree>
    <p:extLst>
      <p:ext uri="{BB962C8B-B14F-4D97-AF65-F5344CB8AC3E}">
        <p14:creationId xmlns:p14="http://schemas.microsoft.com/office/powerpoint/2010/main" val="35397270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PPT.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Example: You yourself take dispatched calls to free up manpower to utilize the UC vehicle, instead of calling for an officer to take a report, you take it yourself. When officers mention that they have hit a road block, remain positive and encourage them to look for another avenue.</a:t>
            </a:r>
          </a:p>
          <a:p>
            <a:endParaRPr lang="en-US" dirty="0"/>
          </a:p>
          <a:p>
            <a:r>
              <a:rPr lang="en-US" dirty="0"/>
              <a:t>What are some ways you can encourage to officers to buy in by leading?</a:t>
            </a:r>
          </a:p>
        </p:txBody>
      </p:sp>
      <p:sp>
        <p:nvSpPr>
          <p:cNvPr id="4" name="Slide Number Placeholder 3"/>
          <p:cNvSpPr>
            <a:spLocks noGrp="1"/>
          </p:cNvSpPr>
          <p:nvPr>
            <p:ph type="sldNum" sz="quarter" idx="5"/>
          </p:nvPr>
        </p:nvSpPr>
        <p:spPr/>
        <p:txBody>
          <a:bodyPr/>
          <a:lstStyle/>
          <a:p>
            <a:fld id="{71B0B28D-329C-4CF0-BBFE-C3324B49712F}" type="slidenum">
              <a:rPr lang="en-US" smtClean="0"/>
              <a:t>31</a:t>
            </a:fld>
            <a:endParaRPr lang="en-US"/>
          </a:p>
        </p:txBody>
      </p:sp>
    </p:spTree>
    <p:extLst>
      <p:ext uri="{BB962C8B-B14F-4D97-AF65-F5344CB8AC3E}">
        <p14:creationId xmlns:p14="http://schemas.microsoft.com/office/powerpoint/2010/main" val="3590434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Discouraging negative synergies.</a:t>
            </a:r>
          </a:p>
          <a:p>
            <a:endParaRPr lang="en-US" dirty="0"/>
          </a:p>
          <a:p>
            <a:r>
              <a:rPr lang="en-US" dirty="0"/>
              <a:t>Elicit responses from class, read from PPT as necessary.</a:t>
            </a:r>
          </a:p>
        </p:txBody>
      </p:sp>
      <p:sp>
        <p:nvSpPr>
          <p:cNvPr id="4" name="Slide Number Placeholder 3"/>
          <p:cNvSpPr>
            <a:spLocks noGrp="1"/>
          </p:cNvSpPr>
          <p:nvPr>
            <p:ph type="sldNum" sz="quarter" idx="5"/>
          </p:nvPr>
        </p:nvSpPr>
        <p:spPr/>
        <p:txBody>
          <a:bodyPr/>
          <a:lstStyle/>
          <a:p>
            <a:fld id="{71B0B28D-329C-4CF0-BBFE-C3324B49712F}" type="slidenum">
              <a:rPr lang="en-US" smtClean="0"/>
              <a:t>32</a:t>
            </a:fld>
            <a:endParaRPr lang="en-US"/>
          </a:p>
        </p:txBody>
      </p:sp>
    </p:spTree>
    <p:extLst>
      <p:ext uri="{BB962C8B-B14F-4D97-AF65-F5344CB8AC3E}">
        <p14:creationId xmlns:p14="http://schemas.microsoft.com/office/powerpoint/2010/main" val="30093106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Discouraging negative synergies.</a:t>
            </a:r>
          </a:p>
          <a:p>
            <a:endParaRPr lang="en-US" dirty="0"/>
          </a:p>
          <a:p>
            <a:r>
              <a:rPr lang="en-US" dirty="0"/>
              <a:t>Elicit responses from class, read from PPT as necessary.</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33</a:t>
            </a:fld>
            <a:endParaRPr lang="en-US"/>
          </a:p>
        </p:txBody>
      </p:sp>
    </p:spTree>
    <p:extLst>
      <p:ext uri="{BB962C8B-B14F-4D97-AF65-F5344CB8AC3E}">
        <p14:creationId xmlns:p14="http://schemas.microsoft.com/office/powerpoint/2010/main" val="18605916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 of Synergy on your own shifts. Objective 4.</a:t>
            </a:r>
          </a:p>
          <a:p>
            <a:endParaRPr lang="en-US" dirty="0"/>
          </a:p>
          <a:p>
            <a:r>
              <a:rPr lang="en-US" dirty="0"/>
              <a:t>This is the presentations, let everyone know that there is a break coming and then give instructions on next slide.</a:t>
            </a:r>
          </a:p>
        </p:txBody>
      </p:sp>
      <p:sp>
        <p:nvSpPr>
          <p:cNvPr id="4" name="Slide Number Placeholder 3"/>
          <p:cNvSpPr>
            <a:spLocks noGrp="1"/>
          </p:cNvSpPr>
          <p:nvPr>
            <p:ph type="sldNum" sz="quarter" idx="5"/>
          </p:nvPr>
        </p:nvSpPr>
        <p:spPr/>
        <p:txBody>
          <a:bodyPr/>
          <a:lstStyle/>
          <a:p>
            <a:fld id="{71B0B28D-329C-4CF0-BBFE-C3324B49712F}" type="slidenum">
              <a:rPr lang="en-US" smtClean="0"/>
              <a:t>34</a:t>
            </a:fld>
            <a:endParaRPr lang="en-US"/>
          </a:p>
        </p:txBody>
      </p:sp>
    </p:spTree>
    <p:extLst>
      <p:ext uri="{BB962C8B-B14F-4D97-AF65-F5344CB8AC3E}">
        <p14:creationId xmlns:p14="http://schemas.microsoft.com/office/powerpoint/2010/main" val="27584056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Objective 4, Presentation instructions.</a:t>
            </a:r>
          </a:p>
          <a:p>
            <a:endParaRPr lang="en-US" dirty="0"/>
          </a:p>
          <a:p>
            <a:r>
              <a:rPr lang="en-US" dirty="0"/>
              <a:t>Proceed to break.</a:t>
            </a:r>
          </a:p>
        </p:txBody>
      </p:sp>
      <p:sp>
        <p:nvSpPr>
          <p:cNvPr id="4" name="Slide Number Placeholder 3"/>
          <p:cNvSpPr>
            <a:spLocks noGrp="1"/>
          </p:cNvSpPr>
          <p:nvPr>
            <p:ph type="sldNum" sz="quarter" idx="5"/>
          </p:nvPr>
        </p:nvSpPr>
        <p:spPr/>
        <p:txBody>
          <a:bodyPr/>
          <a:lstStyle/>
          <a:p>
            <a:fld id="{71B0B28D-329C-4CF0-BBFE-C3324B49712F}" type="slidenum">
              <a:rPr lang="en-US" smtClean="0"/>
              <a:t>35</a:t>
            </a:fld>
            <a:endParaRPr lang="en-US"/>
          </a:p>
        </p:txBody>
      </p:sp>
    </p:spTree>
    <p:extLst>
      <p:ext uri="{BB962C8B-B14F-4D97-AF65-F5344CB8AC3E}">
        <p14:creationId xmlns:p14="http://schemas.microsoft.com/office/powerpoint/2010/main" val="1356341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Take a Break, check time, 10-15 minutes.</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36</a:t>
            </a:fld>
            <a:endParaRPr lang="en-US"/>
          </a:p>
        </p:txBody>
      </p:sp>
    </p:spTree>
    <p:extLst>
      <p:ext uri="{BB962C8B-B14F-4D97-AF65-F5344CB8AC3E}">
        <p14:creationId xmlns:p14="http://schemas.microsoft.com/office/powerpoint/2010/main" val="9688434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students that the class is coming to its conclusion and that there is a student evaluation/test.</a:t>
            </a:r>
          </a:p>
          <a:p>
            <a:endParaRPr lang="en-US" dirty="0"/>
          </a:p>
          <a:p>
            <a:r>
              <a:rPr lang="en-US" dirty="0"/>
              <a:t>Objective 5 is,</a:t>
            </a:r>
          </a:p>
          <a:p>
            <a:endParaRPr lang="en-US" dirty="0"/>
          </a:p>
          <a:p>
            <a:r>
              <a:rPr lang="en-US" dirty="0"/>
              <a:t>Reviewing the lessons and what we have learned. </a:t>
            </a:r>
          </a:p>
          <a:p>
            <a:endParaRPr lang="en-US" dirty="0"/>
          </a:p>
          <a:p>
            <a:r>
              <a:rPr lang="en-US" dirty="0"/>
              <a:t>And Points to remember.</a:t>
            </a:r>
          </a:p>
        </p:txBody>
      </p:sp>
      <p:sp>
        <p:nvSpPr>
          <p:cNvPr id="4" name="Slide Number Placeholder 3"/>
          <p:cNvSpPr>
            <a:spLocks noGrp="1"/>
          </p:cNvSpPr>
          <p:nvPr>
            <p:ph type="sldNum" sz="quarter" idx="5"/>
          </p:nvPr>
        </p:nvSpPr>
        <p:spPr/>
        <p:txBody>
          <a:bodyPr/>
          <a:lstStyle/>
          <a:p>
            <a:fld id="{71B0B28D-329C-4CF0-BBFE-C3324B49712F}" type="slidenum">
              <a:rPr lang="en-US" smtClean="0"/>
              <a:t>37</a:t>
            </a:fld>
            <a:endParaRPr lang="en-US"/>
          </a:p>
        </p:txBody>
      </p:sp>
    </p:spTree>
    <p:extLst>
      <p:ext uri="{BB962C8B-B14F-4D97-AF65-F5344CB8AC3E}">
        <p14:creationId xmlns:p14="http://schemas.microsoft.com/office/powerpoint/2010/main" val="24784023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summary we will be going over these key points.</a:t>
            </a:r>
          </a:p>
          <a:p>
            <a:endParaRPr lang="en-US" dirty="0"/>
          </a:p>
          <a:p>
            <a:r>
              <a:rPr lang="en-US" dirty="0"/>
              <a:t>Read from PPT.</a:t>
            </a:r>
          </a:p>
        </p:txBody>
      </p:sp>
      <p:sp>
        <p:nvSpPr>
          <p:cNvPr id="4" name="Slide Number Placeholder 3"/>
          <p:cNvSpPr>
            <a:spLocks noGrp="1"/>
          </p:cNvSpPr>
          <p:nvPr>
            <p:ph type="sldNum" sz="quarter" idx="5"/>
          </p:nvPr>
        </p:nvSpPr>
        <p:spPr/>
        <p:txBody>
          <a:bodyPr/>
          <a:lstStyle/>
          <a:p>
            <a:fld id="{71B0B28D-329C-4CF0-BBFE-C3324B49712F}" type="slidenum">
              <a:rPr lang="en-US" smtClean="0"/>
              <a:t>38</a:t>
            </a:fld>
            <a:endParaRPr lang="en-US"/>
          </a:p>
        </p:txBody>
      </p:sp>
    </p:spTree>
    <p:extLst>
      <p:ext uri="{BB962C8B-B14F-4D97-AF65-F5344CB8AC3E}">
        <p14:creationId xmlns:p14="http://schemas.microsoft.com/office/powerpoint/2010/main" val="20613607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definition of </a:t>
            </a:r>
            <a:r>
              <a:rPr lang="en-US" sz="1200" dirty="0"/>
              <a:t>Synergy, is the increased effectiveness that results when two or more people or businesses work together.</a:t>
            </a:r>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39</a:t>
            </a:fld>
            <a:endParaRPr lang="en-US"/>
          </a:p>
        </p:txBody>
      </p:sp>
    </p:spTree>
    <p:extLst>
      <p:ext uri="{BB962C8B-B14F-4D97-AF65-F5344CB8AC3E}">
        <p14:creationId xmlns:p14="http://schemas.microsoft.com/office/powerpoint/2010/main" val="4548144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Obtaining Team Synergy</a:t>
            </a:r>
          </a:p>
          <a:p>
            <a:endParaRPr lang="en-US" dirty="0"/>
          </a:p>
          <a:p>
            <a:r>
              <a:rPr lang="en-US" dirty="0"/>
              <a:t>Going over the Four Steps to Team Synergy.</a:t>
            </a:r>
          </a:p>
          <a:p>
            <a:pPr marL="0" indent="0">
              <a:buNone/>
            </a:pPr>
            <a:endParaRPr lang="en-US" sz="1200" dirty="0"/>
          </a:p>
          <a:p>
            <a:pPr marL="0" indent="0">
              <a:buNone/>
            </a:pPr>
            <a:r>
              <a:rPr lang="en-US" sz="1200" dirty="0"/>
              <a:t>Set Goals and High Expectations.</a:t>
            </a:r>
            <a:endParaRPr lang="en-US" sz="800" dirty="0"/>
          </a:p>
          <a:p>
            <a:pPr marL="0" indent="0">
              <a:buNone/>
            </a:pPr>
            <a:r>
              <a:rPr lang="en-US" sz="1200" dirty="0"/>
              <a:t>Hold people Accountable.</a:t>
            </a:r>
          </a:p>
          <a:p>
            <a:pPr marL="0" indent="0">
              <a:buNone/>
            </a:pPr>
            <a:r>
              <a:rPr lang="en-US" sz="1200" dirty="0"/>
              <a:t>Understand your people.</a:t>
            </a:r>
          </a:p>
          <a:p>
            <a:pPr marL="0" indent="0">
              <a:buNone/>
            </a:pPr>
            <a:r>
              <a:rPr lang="en-US" sz="1200" dirty="0"/>
              <a:t>Fair and Regular Evaluations.</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40</a:t>
            </a:fld>
            <a:endParaRPr lang="en-US"/>
          </a:p>
        </p:txBody>
      </p:sp>
    </p:spTree>
    <p:extLst>
      <p:ext uri="{BB962C8B-B14F-4D97-AF65-F5344CB8AC3E}">
        <p14:creationId xmlns:p14="http://schemas.microsoft.com/office/powerpoint/2010/main" val="27310253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Negative Synergy.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Negative Synergy can develop in a group. This is anything that is counterproductive to the team accomplishing goals and expectations.</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41</a:t>
            </a:fld>
            <a:endParaRPr lang="en-US"/>
          </a:p>
        </p:txBody>
      </p:sp>
    </p:spTree>
    <p:extLst>
      <p:ext uri="{BB962C8B-B14F-4D97-AF65-F5344CB8AC3E}">
        <p14:creationId xmlns:p14="http://schemas.microsoft.com/office/powerpoint/2010/main" val="25340580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steps to getting officers to Buy in.</a:t>
            </a:r>
          </a:p>
          <a:p>
            <a:endParaRPr lang="en-US" dirty="0"/>
          </a:p>
          <a:p>
            <a:pPr marL="0" indent="0">
              <a:buFont typeface="+mj-lt"/>
              <a:buNone/>
            </a:pPr>
            <a:r>
              <a:rPr lang="en-US" sz="1200" dirty="0">
                <a:solidFill>
                  <a:srgbClr val="FF0000"/>
                </a:solidFill>
              </a:rPr>
              <a:t>SHARE</a:t>
            </a:r>
            <a:r>
              <a:rPr lang="en-US" sz="1200" dirty="0"/>
              <a:t> --------------the vision you have with them, and tell them what the ultimate plan is.</a:t>
            </a:r>
          </a:p>
          <a:p>
            <a:pPr marL="0" indent="0">
              <a:buFont typeface="+mj-lt"/>
              <a:buNone/>
            </a:pPr>
            <a:r>
              <a:rPr lang="en-US" sz="1200" dirty="0">
                <a:solidFill>
                  <a:srgbClr val="FF0000"/>
                </a:solidFill>
              </a:rPr>
              <a:t>LISTEN</a:t>
            </a:r>
            <a:r>
              <a:rPr lang="en-US" sz="1200" dirty="0"/>
              <a:t> --------------and solicit subordinate ideas on how to make them come to fruition.</a:t>
            </a:r>
          </a:p>
          <a:p>
            <a:pPr marL="0" indent="0">
              <a:buFont typeface="+mj-lt"/>
              <a:buNone/>
            </a:pPr>
            <a:r>
              <a:rPr lang="en-US" sz="1200" dirty="0">
                <a:solidFill>
                  <a:srgbClr val="FF0000"/>
                </a:solidFill>
              </a:rPr>
              <a:t>INCORPORATE</a:t>
            </a:r>
            <a:r>
              <a:rPr lang="en-US" sz="1200" dirty="0"/>
              <a:t> -----those ideas where you can. Remember there is more than one way to do it.</a:t>
            </a:r>
          </a:p>
          <a:p>
            <a:pPr marL="0" indent="0">
              <a:buFont typeface="+mj-lt"/>
              <a:buNone/>
            </a:pPr>
            <a:r>
              <a:rPr lang="en-US" sz="1200" dirty="0">
                <a:solidFill>
                  <a:srgbClr val="FF0000"/>
                </a:solidFill>
              </a:rPr>
              <a:t>COMPARE</a:t>
            </a:r>
            <a:r>
              <a:rPr lang="en-US" sz="1200" dirty="0"/>
              <a:t> ----------their efforts to others.</a:t>
            </a:r>
          </a:p>
          <a:p>
            <a:pPr marL="0" indent="0">
              <a:buFont typeface="+mj-lt"/>
              <a:buNone/>
            </a:pPr>
            <a:r>
              <a:rPr lang="en-US" sz="1200" dirty="0">
                <a:solidFill>
                  <a:srgbClr val="FF0000"/>
                </a:solidFill>
              </a:rPr>
              <a:t>LEAD</a:t>
            </a:r>
            <a:r>
              <a:rPr lang="en-US" sz="1200" dirty="0"/>
              <a:t> ----------------by example.</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42</a:t>
            </a:fld>
            <a:endParaRPr lang="en-US"/>
          </a:p>
        </p:txBody>
      </p:sp>
    </p:spTree>
    <p:extLst>
      <p:ext uri="{BB962C8B-B14F-4D97-AF65-F5344CB8AC3E}">
        <p14:creationId xmlns:p14="http://schemas.microsoft.com/office/powerpoint/2010/main" val="32333570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Maintaining Positive Synergies</a:t>
            </a:r>
          </a:p>
          <a:p>
            <a:endParaRPr lang="en-US" dirty="0"/>
          </a:p>
          <a:p>
            <a:r>
              <a:rPr lang="en-US" dirty="0"/>
              <a:t>Go over PPT and encourage participation.</a:t>
            </a:r>
          </a:p>
        </p:txBody>
      </p:sp>
      <p:sp>
        <p:nvSpPr>
          <p:cNvPr id="4" name="Slide Number Placeholder 3"/>
          <p:cNvSpPr>
            <a:spLocks noGrp="1"/>
          </p:cNvSpPr>
          <p:nvPr>
            <p:ph type="sldNum" sz="quarter" idx="5"/>
          </p:nvPr>
        </p:nvSpPr>
        <p:spPr/>
        <p:txBody>
          <a:bodyPr/>
          <a:lstStyle/>
          <a:p>
            <a:fld id="{71B0B28D-329C-4CF0-BBFE-C3324B49712F}" type="slidenum">
              <a:rPr lang="en-US" smtClean="0"/>
              <a:t>43</a:t>
            </a:fld>
            <a:endParaRPr lang="en-US"/>
          </a:p>
        </p:txBody>
      </p:sp>
    </p:spTree>
    <p:extLst>
      <p:ext uri="{BB962C8B-B14F-4D97-AF65-F5344CB8AC3E}">
        <p14:creationId xmlns:p14="http://schemas.microsoft.com/office/powerpoint/2010/main" val="41639691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Sharing in Rewards.</a:t>
            </a:r>
          </a:p>
          <a:p>
            <a:endParaRPr lang="en-US" dirty="0"/>
          </a:p>
          <a:p>
            <a:r>
              <a:rPr lang="en-US" dirty="0"/>
              <a:t>Positive reinforcement and growing the team.</a:t>
            </a:r>
          </a:p>
          <a:p>
            <a:endParaRPr lang="en-US" dirty="0"/>
          </a:p>
          <a:p>
            <a:r>
              <a:rPr lang="en-US" dirty="0"/>
              <a:t>Go over the PPT.</a:t>
            </a:r>
          </a:p>
        </p:txBody>
      </p:sp>
      <p:sp>
        <p:nvSpPr>
          <p:cNvPr id="4" name="Slide Number Placeholder 3"/>
          <p:cNvSpPr>
            <a:spLocks noGrp="1"/>
          </p:cNvSpPr>
          <p:nvPr>
            <p:ph type="sldNum" sz="quarter" idx="5"/>
          </p:nvPr>
        </p:nvSpPr>
        <p:spPr/>
        <p:txBody>
          <a:bodyPr/>
          <a:lstStyle/>
          <a:p>
            <a:fld id="{71B0B28D-329C-4CF0-BBFE-C3324B49712F}" type="slidenum">
              <a:rPr lang="en-US" smtClean="0"/>
              <a:t>44</a:t>
            </a:fld>
            <a:endParaRPr lang="en-US"/>
          </a:p>
        </p:txBody>
      </p:sp>
    </p:spTree>
    <p:extLst>
      <p:ext uri="{BB962C8B-B14F-4D97-AF65-F5344CB8AC3E}">
        <p14:creationId xmlns:p14="http://schemas.microsoft.com/office/powerpoint/2010/main" val="36021481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a:t>
            </a:r>
          </a:p>
          <a:p>
            <a:endParaRPr lang="en-US" dirty="0"/>
          </a:p>
          <a:p>
            <a:r>
              <a:rPr lang="en-US" dirty="0"/>
              <a:t>Pass out Student Evaluations and Instructor Evaluations.</a:t>
            </a:r>
          </a:p>
        </p:txBody>
      </p:sp>
      <p:sp>
        <p:nvSpPr>
          <p:cNvPr id="4" name="Slide Number Placeholder 3"/>
          <p:cNvSpPr>
            <a:spLocks noGrp="1"/>
          </p:cNvSpPr>
          <p:nvPr>
            <p:ph type="sldNum" sz="quarter" idx="5"/>
          </p:nvPr>
        </p:nvSpPr>
        <p:spPr/>
        <p:txBody>
          <a:bodyPr/>
          <a:lstStyle/>
          <a:p>
            <a:fld id="{71B0B28D-329C-4CF0-BBFE-C3324B49712F}" type="slidenum">
              <a:rPr lang="en-US" smtClean="0"/>
              <a:t>45</a:t>
            </a:fld>
            <a:endParaRPr lang="en-US"/>
          </a:p>
        </p:txBody>
      </p:sp>
    </p:spTree>
    <p:extLst>
      <p:ext uri="{BB962C8B-B14F-4D97-AF65-F5344CB8AC3E}">
        <p14:creationId xmlns:p14="http://schemas.microsoft.com/office/powerpoint/2010/main" val="41325648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a:t>
            </a:r>
          </a:p>
          <a:p>
            <a:endParaRPr lang="en-US" dirty="0"/>
          </a:p>
          <a:p>
            <a:r>
              <a:rPr lang="en-US" dirty="0"/>
              <a:t>Pass out Student Evaluations and Instructor Evaluations.</a:t>
            </a:r>
          </a:p>
          <a:p>
            <a:endParaRPr lang="en-US" dirty="0"/>
          </a:p>
        </p:txBody>
      </p:sp>
      <p:sp>
        <p:nvSpPr>
          <p:cNvPr id="4" name="Slide Number Placeholder 3"/>
          <p:cNvSpPr>
            <a:spLocks noGrp="1"/>
          </p:cNvSpPr>
          <p:nvPr>
            <p:ph type="sldNum" sz="quarter" idx="5"/>
          </p:nvPr>
        </p:nvSpPr>
        <p:spPr/>
        <p:txBody>
          <a:bodyPr/>
          <a:lstStyle/>
          <a:p>
            <a:fld id="{71B0B28D-329C-4CF0-BBFE-C3324B49712F}" type="slidenum">
              <a:rPr lang="en-US" smtClean="0"/>
              <a:t>46</a:t>
            </a:fld>
            <a:endParaRPr lang="en-US"/>
          </a:p>
        </p:txBody>
      </p:sp>
    </p:spTree>
    <p:extLst>
      <p:ext uri="{BB962C8B-B14F-4D97-AF65-F5344CB8AC3E}">
        <p14:creationId xmlns:p14="http://schemas.microsoft.com/office/powerpoint/2010/main" val="9329648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Course, Complete evaluations.</a:t>
            </a:r>
          </a:p>
        </p:txBody>
      </p:sp>
      <p:sp>
        <p:nvSpPr>
          <p:cNvPr id="4" name="Slide Number Placeholder 3"/>
          <p:cNvSpPr>
            <a:spLocks noGrp="1"/>
          </p:cNvSpPr>
          <p:nvPr>
            <p:ph type="sldNum" sz="quarter" idx="5"/>
          </p:nvPr>
        </p:nvSpPr>
        <p:spPr/>
        <p:txBody>
          <a:bodyPr/>
          <a:lstStyle/>
          <a:p>
            <a:fld id="{71B0B28D-329C-4CF0-BBFE-C3324B49712F}" type="slidenum">
              <a:rPr lang="en-US" smtClean="0"/>
              <a:t>47</a:t>
            </a:fld>
            <a:endParaRPr lang="en-US"/>
          </a:p>
        </p:txBody>
      </p:sp>
    </p:spTree>
    <p:extLst>
      <p:ext uri="{BB962C8B-B14F-4D97-AF65-F5344CB8AC3E}">
        <p14:creationId xmlns:p14="http://schemas.microsoft.com/office/powerpoint/2010/main" val="3154357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5/1/2019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5/1/2019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5/1/2019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5/1/2019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5/1/2019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5/1/2019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5/1/2019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5/1/2019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5/1/2019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5/1/2019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5/1/2019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5/1/2019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stopdrugscorpuschristi.org/default.aspx?MenuItemID=865&amp;MenuGroup=Public+Corpus+Christi" TargetMode="Externa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webp"/><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nytimes.com/2018/07/15/nyregion/bias-training-police.html"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2.bp.blogspot.com/-au5TCWPeky8/VCAvFuoQLyI/AAAAAAAAAmk/11g0UMUMXbQ/s1600/tough-mudder_pyramid-scheme_human-pyramid-climb_pull-ups_large-group-teamwork.jp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angelsandsuperheroes.com/2017/07/03/take-a-break/"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laboursolutions.com.au/blog/2015/09/30/4-reasons-why-teamwork-matters/"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ideo" Target="https://www.youtube.com/embed/GAnJeey-6_Y?feature=oembed" TargetMode="Externa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angelsandsuperheroes.com/2017/07/03/take-a-break/"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webp"/><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www.nytimes.com/2018/07/15/nyregion/bias-training-police.html"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2.bp.blogspot.com/-au5TCWPeky8/VCAvFuoQLyI/AAAAAAAAAmk/11g0UMUMXbQ/s1600/tough-mudder_pyramid-scheme_human-pyramid-climb_pull-ups_large-group-teamwork.jp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s://www.laboursolutions.com.au/blog/2015/09/30/4-reasons-why-teamwork-matters/"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stopdrugscorpuschristi.org/(X(1)S(hpxxmbdsp3xaqpg0p2e0glel))/default.aspx?MenuItemID=865&amp;MenuGroup=Public+Corpus+Christi&amp;AspxAutoDetectCookieSupport=1"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hyperlink" Target="https://www.laboursolutions.com.au/blog/2015/09/30/4-reasons-why-teamwork-matters/" TargetMode="External"/><Relationship Id="rId5" Type="http://schemas.openxmlformats.org/officeDocument/2006/relationships/hyperlink" Target="http://2.bp.blogspot.com/-au5TCWPeky8/VCAvFuoQLyI/AAAAAAAAAmk/11g0UMUMXbQ/s1600/tough-mudder_pyramid-scheme_human-pyramid-climb_pull-ups_large-group-teamwork.jpg" TargetMode="External"/><Relationship Id="rId4" Type="http://schemas.openxmlformats.org/officeDocument/2006/relationships/hyperlink" Target="http://angelsandsuperheroes.com/2017/07/03/take-a-break/"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youtu.be/GAnJeey-6_Y"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s://www.nytimes.com/2018/07/15/nyregion/bias-training-police.html"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91747-C26D-460B-A6F2-449F1E70F8C5}"/>
              </a:ext>
            </a:extLst>
          </p:cNvPr>
          <p:cNvSpPr>
            <a:spLocks noGrp="1"/>
          </p:cNvSpPr>
          <p:nvPr>
            <p:ph type="ctrTitle"/>
          </p:nvPr>
        </p:nvSpPr>
        <p:spPr>
          <a:xfrm>
            <a:off x="1154955" y="1447801"/>
            <a:ext cx="8825658" cy="1613452"/>
          </a:xfrm>
        </p:spPr>
        <p:txBody>
          <a:bodyPr/>
          <a:lstStyle/>
          <a:p>
            <a:r>
              <a:rPr lang="en-US" sz="4800" b="1" dirty="0"/>
              <a:t>Enhancing the development of Synergy within the group</a:t>
            </a:r>
            <a:endParaRPr lang="en-US" sz="4800" dirty="0"/>
          </a:p>
        </p:txBody>
      </p:sp>
      <p:sp>
        <p:nvSpPr>
          <p:cNvPr id="3" name="Subtitle 2">
            <a:extLst>
              <a:ext uri="{FF2B5EF4-FFF2-40B4-BE49-F238E27FC236}">
                <a16:creationId xmlns:a16="http://schemas.microsoft.com/office/drawing/2014/main" xmlns="" id="{3FFB9AF0-F385-4449-8ABD-AE5973FCFEA5}"/>
              </a:ext>
            </a:extLst>
          </p:cNvPr>
          <p:cNvSpPr>
            <a:spLocks noGrp="1"/>
          </p:cNvSpPr>
          <p:nvPr>
            <p:ph type="subTitle" idx="1"/>
          </p:nvPr>
        </p:nvSpPr>
        <p:spPr>
          <a:xfrm>
            <a:off x="1154955" y="3061253"/>
            <a:ext cx="8825658" cy="477077"/>
          </a:xfrm>
        </p:spPr>
        <p:txBody>
          <a:bodyPr/>
          <a:lstStyle/>
          <a:p>
            <a:r>
              <a:rPr lang="en-US" dirty="0"/>
              <a:t>Understanding synergy and how it affects patrol officers.</a:t>
            </a:r>
          </a:p>
        </p:txBody>
      </p:sp>
      <p:sp>
        <p:nvSpPr>
          <p:cNvPr id="4" name="TextBox 3">
            <a:extLst>
              <a:ext uri="{FF2B5EF4-FFF2-40B4-BE49-F238E27FC236}">
                <a16:creationId xmlns:a16="http://schemas.microsoft.com/office/drawing/2014/main" xmlns="" id="{AD9ED3C7-456E-4AF2-AA1D-87367F8F856B}"/>
              </a:ext>
            </a:extLst>
          </p:cNvPr>
          <p:cNvSpPr txBox="1"/>
          <p:nvPr/>
        </p:nvSpPr>
        <p:spPr>
          <a:xfrm>
            <a:off x="1351722" y="4426226"/>
            <a:ext cx="5327099" cy="1200329"/>
          </a:xfrm>
          <a:prstGeom prst="rect">
            <a:avLst/>
          </a:prstGeom>
          <a:noFill/>
        </p:spPr>
        <p:txBody>
          <a:bodyPr wrap="none" rtlCol="0">
            <a:spAutoFit/>
          </a:bodyPr>
          <a:lstStyle/>
          <a:p>
            <a:r>
              <a:rPr lang="en-US" dirty="0"/>
              <a:t>David A. Saldana, L20288642</a:t>
            </a:r>
          </a:p>
          <a:p>
            <a:r>
              <a:rPr lang="en-US" dirty="0"/>
              <a:t>Lamar University, Beaumont, TX.</a:t>
            </a:r>
          </a:p>
          <a:p>
            <a:endParaRPr lang="en-US" dirty="0"/>
          </a:p>
          <a:p>
            <a:r>
              <a:rPr lang="en-US" dirty="0"/>
              <a:t>Prepared for Criminal Justice Leadership 5345.</a:t>
            </a:r>
          </a:p>
        </p:txBody>
      </p:sp>
    </p:spTree>
    <p:extLst>
      <p:ext uri="{BB962C8B-B14F-4D97-AF65-F5344CB8AC3E}">
        <p14:creationId xmlns:p14="http://schemas.microsoft.com/office/powerpoint/2010/main" val="509946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62FF1A-9978-4AAD-846A-C8DD3A91603D}"/>
              </a:ext>
            </a:extLst>
          </p:cNvPr>
          <p:cNvSpPr>
            <a:spLocks noGrp="1"/>
          </p:cNvSpPr>
          <p:nvPr>
            <p:ph type="title"/>
          </p:nvPr>
        </p:nvSpPr>
        <p:spPr>
          <a:xfrm>
            <a:off x="1757362" y="757238"/>
            <a:ext cx="8946541" cy="1096010"/>
          </a:xfrm>
        </p:spPr>
        <p:txBody>
          <a:bodyPr/>
          <a:lstStyle/>
          <a:p>
            <a:r>
              <a:rPr lang="en-US" sz="4800" dirty="0"/>
              <a:t>Lt. David A. Saldana 9164</a:t>
            </a:r>
          </a:p>
        </p:txBody>
      </p:sp>
      <p:sp>
        <p:nvSpPr>
          <p:cNvPr id="3" name="Content Placeholder 2">
            <a:extLst>
              <a:ext uri="{FF2B5EF4-FFF2-40B4-BE49-F238E27FC236}">
                <a16:creationId xmlns:a16="http://schemas.microsoft.com/office/drawing/2014/main" xmlns="" id="{7D203D5F-BD7F-4FA9-8899-0613E61D455D}"/>
              </a:ext>
            </a:extLst>
          </p:cNvPr>
          <p:cNvSpPr>
            <a:spLocks noGrp="1"/>
          </p:cNvSpPr>
          <p:nvPr>
            <p:ph idx="1"/>
          </p:nvPr>
        </p:nvSpPr>
        <p:spPr>
          <a:xfrm>
            <a:off x="1439310" y="2254924"/>
            <a:ext cx="8946541" cy="4450676"/>
          </a:xfrm>
        </p:spPr>
        <p:txBody>
          <a:bodyPr>
            <a:normAutofit/>
          </a:bodyPr>
          <a:lstStyle/>
          <a:p>
            <a:pPr>
              <a:buFont typeface="Arial" panose="020B0604020202020204" pitchFamily="34" charset="0"/>
              <a:buChar char="•"/>
            </a:pPr>
            <a:r>
              <a:rPr lang="en-US" dirty="0"/>
              <a:t>Hired January 8</a:t>
            </a:r>
            <a:r>
              <a:rPr lang="en-US" baseline="30000" dirty="0"/>
              <a:t>th</a:t>
            </a:r>
            <a:r>
              <a:rPr lang="en-US" dirty="0"/>
              <a:t> 2007, with the Corpus Christi Police Department</a:t>
            </a:r>
          </a:p>
          <a:p>
            <a:pPr>
              <a:buFont typeface="Arial" panose="020B0604020202020204" pitchFamily="34" charset="0"/>
              <a:buChar char="•"/>
            </a:pPr>
            <a:r>
              <a:rPr lang="en-US" dirty="0"/>
              <a:t>AA in Criminal Justice; AAS in Police Science; AA in Liberal Arts from Del Mar College, 2010</a:t>
            </a:r>
          </a:p>
          <a:p>
            <a:pPr>
              <a:buFont typeface="Arial" panose="020B0604020202020204" pitchFamily="34" charset="0"/>
              <a:buChar char="•"/>
            </a:pPr>
            <a:r>
              <a:rPr lang="en-US" dirty="0"/>
              <a:t>Bachelor in Criminal Justice, Lamar University, 2018</a:t>
            </a:r>
          </a:p>
          <a:p>
            <a:pPr>
              <a:buFont typeface="Arial" panose="020B0604020202020204" pitchFamily="34" charset="0"/>
              <a:buChar char="•"/>
            </a:pPr>
            <a:r>
              <a:rPr lang="en-US" dirty="0"/>
              <a:t>Currently working on a Masters in Criminal Justice at Lamar University, (2019)</a:t>
            </a:r>
          </a:p>
          <a:p>
            <a:pPr>
              <a:buFont typeface="Arial" panose="020B0604020202020204" pitchFamily="34" charset="0"/>
              <a:buChar char="•"/>
            </a:pPr>
            <a:r>
              <a:rPr lang="en-US" dirty="0"/>
              <a:t>Field Training Officer (FTO) for two academy classes, and reserves.</a:t>
            </a:r>
          </a:p>
          <a:p>
            <a:pPr>
              <a:buFont typeface="Arial" panose="020B0604020202020204" pitchFamily="34" charset="0"/>
              <a:buChar char="•"/>
            </a:pPr>
            <a:r>
              <a:rPr lang="en-US" dirty="0"/>
              <a:t>Promoted to Lieutenant May 16</a:t>
            </a:r>
            <a:r>
              <a:rPr lang="en-US" baseline="30000" dirty="0"/>
              <a:t>th</a:t>
            </a:r>
            <a:r>
              <a:rPr lang="en-US" dirty="0"/>
              <a:t> 2016</a:t>
            </a:r>
          </a:p>
          <a:p>
            <a:pPr>
              <a:buFont typeface="Arial" panose="020B0604020202020204" pitchFamily="34" charset="0"/>
              <a:buChar char="•"/>
            </a:pPr>
            <a:r>
              <a:rPr lang="en-US" dirty="0"/>
              <a:t>Currently assigned to Patrol Division in Delta District</a:t>
            </a:r>
          </a:p>
          <a:p>
            <a:pPr>
              <a:buFont typeface="Arial" panose="020B0604020202020204" pitchFamily="34" charset="0"/>
              <a:buChar char="•"/>
            </a:pPr>
            <a:r>
              <a:rPr lang="en-US" dirty="0"/>
              <a:t>TCOLE Instructor since 2010 and CCPD Academy Instructor.</a:t>
            </a:r>
          </a:p>
        </p:txBody>
      </p:sp>
      <p:pic>
        <p:nvPicPr>
          <p:cNvPr id="4" name="Content Placeholder 5">
            <a:extLst>
              <a:ext uri="{FF2B5EF4-FFF2-40B4-BE49-F238E27FC236}">
                <a16:creationId xmlns:a16="http://schemas.microsoft.com/office/drawing/2014/main" xmlns="" id="{514E20EB-12D4-4C50-82DF-DE576A0055A0}"/>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667" b="100000" l="0" r="100000">
                        <a14:foregroundMark x1="26596" y1="5000" x2="26596" y2="5000"/>
                        <a14:foregroundMark x1="72872" y1="8333" x2="72872" y2="8333"/>
                        <a14:foregroundMark x1="12766" y1="65833" x2="12766" y2="65833"/>
                        <a14:foregroundMark x1="28723" y1="84167" x2="28723" y2="84167"/>
                        <a14:foregroundMark x1="40426" y1="86250" x2="40426" y2="86250"/>
                        <a14:foregroundMark x1="96277" y1="35417" x2="96277" y2="35417"/>
                        <a14:foregroundMark x1="90957" y1="58333" x2="90957" y2="58333"/>
                        <a14:foregroundMark x1="84043" y1="70000" x2="84043" y2="70000"/>
                        <a14:foregroundMark x1="81383" y1="76667" x2="81383" y2="76667"/>
                        <a14:foregroundMark x1="70745" y1="85000" x2="70745" y2="85000"/>
                        <a14:foregroundMark x1="61702" y1="91667" x2="61702" y2="91667"/>
                        <a14:foregroundMark x1="55319" y1="93750" x2="55319" y2="93750"/>
                        <a14:foregroundMark x1="44149" y1="92917" x2="44149" y2="92917"/>
                        <a14:backgroundMark x1="92553" y1="3750" x2="92553" y2="3750"/>
                        <a14:backgroundMark x1="11170" y1="2917" x2="11170" y2="2917"/>
                        <a14:backgroundMark x1="2660" y1="76667" x2="2660" y2="76667"/>
                        <a14:backgroundMark x1="88298" y1="97917" x2="88298" y2="97917"/>
                      </a14:backgroundRemoval>
                    </a14:imgEffect>
                  </a14:imgLayer>
                </a14:imgProps>
              </a:ext>
              <a:ext uri="{28A0092B-C50C-407E-A947-70E740481C1C}">
                <a14:useLocalDpi xmlns:a14="http://schemas.microsoft.com/office/drawing/2010/main" val="0"/>
              </a:ext>
            </a:extLst>
          </a:blip>
          <a:stretch>
            <a:fillRect/>
          </a:stretch>
        </p:blipFill>
        <p:spPr>
          <a:xfrm>
            <a:off x="89366" y="78564"/>
            <a:ext cx="1468374" cy="1874520"/>
          </a:xfrm>
        </p:spPr>
      </p:pic>
      <p:sp>
        <p:nvSpPr>
          <p:cNvPr id="5" name="TextBox 4">
            <a:extLst>
              <a:ext uri="{FF2B5EF4-FFF2-40B4-BE49-F238E27FC236}">
                <a16:creationId xmlns:a16="http://schemas.microsoft.com/office/drawing/2014/main" xmlns="" id="{DE68D1BB-5F8D-458D-A128-D2D5F27377FF}"/>
              </a:ext>
            </a:extLst>
          </p:cNvPr>
          <p:cNvSpPr txBox="1"/>
          <p:nvPr/>
        </p:nvSpPr>
        <p:spPr>
          <a:xfrm>
            <a:off x="1439310" y="78563"/>
            <a:ext cx="4395755" cy="276999"/>
          </a:xfrm>
          <a:prstGeom prst="rect">
            <a:avLst/>
          </a:prstGeom>
          <a:noFill/>
        </p:spPr>
        <p:txBody>
          <a:bodyPr wrap="none" rtlCol="0">
            <a:spAutoFit/>
          </a:bodyPr>
          <a:lstStyle/>
          <a:p>
            <a:r>
              <a:rPr lang="en-US" sz="1200" dirty="0"/>
              <a:t>Figure 1: CCPD badge (</a:t>
            </a:r>
            <a:r>
              <a:rPr lang="en-US" sz="1200" dirty="0">
                <a:hlinkClick r:id="rId5"/>
              </a:rPr>
              <a:t>Corpus Christi Police Dept., 2019</a:t>
            </a:r>
            <a:r>
              <a:rPr lang="en-US" sz="1200" dirty="0"/>
              <a:t>)</a:t>
            </a:r>
          </a:p>
        </p:txBody>
      </p:sp>
    </p:spTree>
    <p:extLst>
      <p:ext uri="{BB962C8B-B14F-4D97-AF65-F5344CB8AC3E}">
        <p14:creationId xmlns:p14="http://schemas.microsoft.com/office/powerpoint/2010/main" val="3497058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B428E1-84E3-45C6-869A-D7F767D79FAB}"/>
              </a:ext>
            </a:extLst>
          </p:cNvPr>
          <p:cNvSpPr>
            <a:spLocks noGrp="1"/>
          </p:cNvSpPr>
          <p:nvPr>
            <p:ph type="title"/>
          </p:nvPr>
        </p:nvSpPr>
        <p:spPr>
          <a:xfrm>
            <a:off x="1154956" y="2637183"/>
            <a:ext cx="8825657" cy="1192695"/>
          </a:xfrm>
        </p:spPr>
        <p:txBody>
          <a:bodyPr/>
          <a:lstStyle/>
          <a:p>
            <a:r>
              <a:rPr lang="en-US" sz="7200" dirty="0">
                <a:solidFill>
                  <a:srgbClr val="FFC000"/>
                </a:solidFill>
              </a:rPr>
              <a:t>Introduction:</a:t>
            </a:r>
          </a:p>
        </p:txBody>
      </p:sp>
      <p:sp>
        <p:nvSpPr>
          <p:cNvPr id="3" name="Text Placeholder 2">
            <a:extLst>
              <a:ext uri="{FF2B5EF4-FFF2-40B4-BE49-F238E27FC236}">
                <a16:creationId xmlns:a16="http://schemas.microsoft.com/office/drawing/2014/main" xmlns="" id="{E0AD801E-7C68-4B4E-816F-4870B4910EB0}"/>
              </a:ext>
            </a:extLst>
          </p:cNvPr>
          <p:cNvSpPr>
            <a:spLocks noGrp="1"/>
          </p:cNvSpPr>
          <p:nvPr>
            <p:ph type="body" idx="1"/>
          </p:nvPr>
        </p:nvSpPr>
        <p:spPr>
          <a:xfrm>
            <a:off x="1815547" y="4255806"/>
            <a:ext cx="8533410" cy="1897165"/>
          </a:xfrm>
        </p:spPr>
        <p:txBody>
          <a:bodyPr>
            <a:normAutofit fontScale="70000" lnSpcReduction="20000"/>
          </a:bodyPr>
          <a:lstStyle/>
          <a:p>
            <a:r>
              <a:rPr lang="en-US" sz="4000" b="1" dirty="0"/>
              <a:t>Enhancing the development of Synergy within the group.</a:t>
            </a:r>
          </a:p>
          <a:p>
            <a:endParaRPr lang="en-US" sz="1700" b="1" dirty="0"/>
          </a:p>
          <a:p>
            <a:r>
              <a:rPr lang="en-US" sz="4000" dirty="0"/>
              <a:t>Understanding synergy and how it affects patrol officers.</a:t>
            </a:r>
          </a:p>
          <a:p>
            <a:endParaRPr lang="en-US" sz="4000" dirty="0"/>
          </a:p>
        </p:txBody>
      </p:sp>
    </p:spTree>
    <p:extLst>
      <p:ext uri="{BB962C8B-B14F-4D97-AF65-F5344CB8AC3E}">
        <p14:creationId xmlns:p14="http://schemas.microsoft.com/office/powerpoint/2010/main" val="1846324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E20C99-8A3E-4D36-ACE7-9B3EF9F12678}"/>
              </a:ext>
            </a:extLst>
          </p:cNvPr>
          <p:cNvSpPr>
            <a:spLocks noGrp="1"/>
          </p:cNvSpPr>
          <p:nvPr>
            <p:ph type="title"/>
          </p:nvPr>
        </p:nvSpPr>
        <p:spPr>
          <a:xfrm>
            <a:off x="646111" y="452718"/>
            <a:ext cx="9404723" cy="938760"/>
          </a:xfrm>
        </p:spPr>
        <p:txBody>
          <a:bodyPr/>
          <a:lstStyle/>
          <a:p>
            <a:r>
              <a:rPr lang="en-US" dirty="0"/>
              <a:t>Definition:</a:t>
            </a:r>
          </a:p>
        </p:txBody>
      </p:sp>
      <p:sp>
        <p:nvSpPr>
          <p:cNvPr id="3" name="Content Placeholder 2">
            <a:extLst>
              <a:ext uri="{FF2B5EF4-FFF2-40B4-BE49-F238E27FC236}">
                <a16:creationId xmlns:a16="http://schemas.microsoft.com/office/drawing/2014/main" xmlns="" id="{D460CA62-6B40-4C1B-BB22-C98D6DD4DBE8}"/>
              </a:ext>
            </a:extLst>
          </p:cNvPr>
          <p:cNvSpPr>
            <a:spLocks noGrp="1"/>
          </p:cNvSpPr>
          <p:nvPr>
            <p:ph idx="1"/>
          </p:nvPr>
        </p:nvSpPr>
        <p:spPr>
          <a:xfrm>
            <a:off x="646111" y="1391478"/>
            <a:ext cx="11380501" cy="2888975"/>
          </a:xfrm>
        </p:spPr>
        <p:txBody>
          <a:bodyPr>
            <a:normAutofit/>
          </a:bodyPr>
          <a:lstStyle/>
          <a:p>
            <a:pPr marL="0" indent="0">
              <a:buNone/>
            </a:pPr>
            <a:r>
              <a:rPr lang="en-US" sz="2800" dirty="0"/>
              <a:t>“Synergy: The increased effectiveness that results when two or more people or businesses work together” (</a:t>
            </a:r>
            <a:r>
              <a:rPr lang="en-US" sz="2800" dirty="0" err="1"/>
              <a:t>Kachgal</a:t>
            </a:r>
            <a:r>
              <a:rPr lang="en-US" sz="2800" dirty="0"/>
              <a:t>, 2015, p. 10).</a:t>
            </a:r>
          </a:p>
        </p:txBody>
      </p:sp>
      <p:pic>
        <p:nvPicPr>
          <p:cNvPr id="5" name="Picture 4">
            <a:extLst>
              <a:ext uri="{FF2B5EF4-FFF2-40B4-BE49-F238E27FC236}">
                <a16:creationId xmlns:a16="http://schemas.microsoft.com/office/drawing/2014/main" xmlns="" id="{EC53CE64-9DBD-40A2-8A23-776F03C7A382}"/>
              </a:ext>
            </a:extLst>
          </p:cNvPr>
          <p:cNvPicPr>
            <a:picLocks noChangeAspect="1"/>
          </p:cNvPicPr>
          <p:nvPr/>
        </p:nvPicPr>
        <p:blipFill>
          <a:blip r:embed="rId3"/>
          <a:stretch>
            <a:fillRect/>
          </a:stretch>
        </p:blipFill>
        <p:spPr>
          <a:xfrm>
            <a:off x="2883933" y="2330238"/>
            <a:ext cx="6424133" cy="4281710"/>
          </a:xfrm>
          <a:prstGeom prst="rect">
            <a:avLst/>
          </a:prstGeom>
        </p:spPr>
      </p:pic>
      <p:sp>
        <p:nvSpPr>
          <p:cNvPr id="8" name="TextBox 7">
            <a:extLst>
              <a:ext uri="{FF2B5EF4-FFF2-40B4-BE49-F238E27FC236}">
                <a16:creationId xmlns:a16="http://schemas.microsoft.com/office/drawing/2014/main" xmlns="" id="{04E7D86B-68B4-4F34-B8D2-F4287537EA50}"/>
              </a:ext>
            </a:extLst>
          </p:cNvPr>
          <p:cNvSpPr txBox="1"/>
          <p:nvPr/>
        </p:nvSpPr>
        <p:spPr>
          <a:xfrm>
            <a:off x="9083457" y="6581001"/>
            <a:ext cx="2666114" cy="276999"/>
          </a:xfrm>
          <a:prstGeom prst="rect">
            <a:avLst/>
          </a:prstGeom>
          <a:noFill/>
        </p:spPr>
        <p:txBody>
          <a:bodyPr wrap="none" rtlCol="0">
            <a:spAutoFit/>
          </a:bodyPr>
          <a:lstStyle/>
          <a:p>
            <a:r>
              <a:rPr lang="en-US" sz="1200" dirty="0"/>
              <a:t>Figure 2: Roll call. (</a:t>
            </a:r>
            <a:r>
              <a:rPr lang="en-US" sz="1200" dirty="0">
                <a:hlinkClick r:id="rId4"/>
              </a:rPr>
              <a:t>Wittman, 2018</a:t>
            </a:r>
            <a:r>
              <a:rPr lang="en-US" sz="1200" dirty="0"/>
              <a:t>)</a:t>
            </a:r>
          </a:p>
        </p:txBody>
      </p:sp>
    </p:spTree>
    <p:extLst>
      <p:ext uri="{BB962C8B-B14F-4D97-AF65-F5344CB8AC3E}">
        <p14:creationId xmlns:p14="http://schemas.microsoft.com/office/powerpoint/2010/main" val="978839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62FF1A-9978-4AAD-846A-C8DD3A91603D}"/>
              </a:ext>
            </a:extLst>
          </p:cNvPr>
          <p:cNvSpPr>
            <a:spLocks noGrp="1"/>
          </p:cNvSpPr>
          <p:nvPr>
            <p:ph type="title"/>
          </p:nvPr>
        </p:nvSpPr>
        <p:spPr>
          <a:xfrm>
            <a:off x="1205948" y="757238"/>
            <a:ext cx="9497955" cy="1096010"/>
          </a:xfrm>
        </p:spPr>
        <p:txBody>
          <a:bodyPr/>
          <a:lstStyle/>
          <a:p>
            <a:r>
              <a:rPr lang="en-US" sz="4800" u="sng" dirty="0"/>
              <a:t>Learning Objectives</a:t>
            </a:r>
          </a:p>
        </p:txBody>
      </p:sp>
      <p:sp>
        <p:nvSpPr>
          <p:cNvPr id="6" name="Content Placeholder 5">
            <a:extLst>
              <a:ext uri="{FF2B5EF4-FFF2-40B4-BE49-F238E27FC236}">
                <a16:creationId xmlns:a16="http://schemas.microsoft.com/office/drawing/2014/main" xmlns="" id="{1314D4A5-667E-4544-AE2C-BDC97F11A186}"/>
              </a:ext>
            </a:extLst>
          </p:cNvPr>
          <p:cNvSpPr>
            <a:spLocks noGrp="1"/>
          </p:cNvSpPr>
          <p:nvPr>
            <p:ph idx="1"/>
          </p:nvPr>
        </p:nvSpPr>
        <p:spPr>
          <a:xfrm>
            <a:off x="1103312" y="2001078"/>
            <a:ext cx="8946541" cy="4099684"/>
          </a:xfrm>
        </p:spPr>
        <p:txBody>
          <a:bodyPr>
            <a:normAutofit lnSpcReduction="10000"/>
          </a:bodyPr>
          <a:lstStyle/>
          <a:p>
            <a:pPr marL="457200" indent="-457200">
              <a:buFont typeface="+mj-lt"/>
              <a:buAutoNum type="arabicPeriod"/>
            </a:pPr>
            <a:r>
              <a:rPr lang="en-US" sz="2400" b="1" dirty="0">
                <a:solidFill>
                  <a:srgbClr val="FFC000"/>
                </a:solidFill>
              </a:rPr>
              <a:t>Understanding Synergy, </a:t>
            </a:r>
            <a:r>
              <a:rPr lang="en-US" sz="2400" dirty="0"/>
              <a:t>and how it affects patrol officers. Having a shared vision, values, and goals.</a:t>
            </a:r>
          </a:p>
          <a:p>
            <a:pPr marL="457200" indent="-457200">
              <a:buFont typeface="+mj-lt"/>
              <a:buAutoNum type="arabicPeriod"/>
            </a:pPr>
            <a:r>
              <a:rPr lang="en-US" sz="2400" b="1" dirty="0">
                <a:solidFill>
                  <a:srgbClr val="FFC000"/>
                </a:solidFill>
              </a:rPr>
              <a:t>Understanding Negative Synergy</a:t>
            </a:r>
            <a:r>
              <a:rPr lang="en-US" sz="2400" dirty="0"/>
              <a:t>, and how it affects patrol officers.</a:t>
            </a:r>
          </a:p>
          <a:p>
            <a:pPr marL="457200" indent="-457200">
              <a:buFont typeface="+mj-lt"/>
              <a:buAutoNum type="arabicPeriod"/>
            </a:pPr>
            <a:r>
              <a:rPr lang="en-US" sz="2400" b="1" dirty="0">
                <a:solidFill>
                  <a:srgbClr val="FFC000"/>
                </a:solidFill>
              </a:rPr>
              <a:t>Getting officers to “buy” in</a:t>
            </a:r>
            <a:r>
              <a:rPr lang="en-US" sz="2400" dirty="0"/>
              <a:t>. Good Leadership and followership.</a:t>
            </a:r>
          </a:p>
          <a:p>
            <a:pPr marL="457200" indent="-457200">
              <a:buFont typeface="+mj-lt"/>
              <a:buAutoNum type="arabicPeriod"/>
            </a:pPr>
            <a:r>
              <a:rPr lang="en-US" sz="2400" b="1" dirty="0">
                <a:solidFill>
                  <a:srgbClr val="FFC000"/>
                </a:solidFill>
              </a:rPr>
              <a:t>Presentation: </a:t>
            </a:r>
            <a:r>
              <a:rPr lang="en-US" sz="2400" dirty="0">
                <a:solidFill>
                  <a:srgbClr val="FF0000"/>
                </a:solidFill>
              </a:rPr>
              <a:t>Application of Synergy on your shift</a:t>
            </a:r>
            <a:r>
              <a:rPr lang="en-US" sz="2400" dirty="0"/>
              <a:t>. (see next slide)</a:t>
            </a:r>
          </a:p>
          <a:p>
            <a:pPr marL="457200" indent="-457200">
              <a:buFont typeface="+mj-lt"/>
              <a:buAutoNum type="arabicPeriod"/>
            </a:pPr>
            <a:r>
              <a:rPr lang="en-US" sz="2400" b="1" dirty="0">
                <a:solidFill>
                  <a:srgbClr val="FFC000"/>
                </a:solidFill>
              </a:rPr>
              <a:t>Summary: </a:t>
            </a:r>
            <a:r>
              <a:rPr lang="en-US" sz="2400" dirty="0"/>
              <a:t>Review of lessons learned/Points to remember, and Evaluations.</a:t>
            </a:r>
          </a:p>
        </p:txBody>
      </p:sp>
    </p:spTree>
    <p:extLst>
      <p:ext uri="{BB962C8B-B14F-4D97-AF65-F5344CB8AC3E}">
        <p14:creationId xmlns:p14="http://schemas.microsoft.com/office/powerpoint/2010/main" val="1570938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E20C99-8A3E-4D36-ACE7-9B3EF9F12678}"/>
              </a:ext>
            </a:extLst>
          </p:cNvPr>
          <p:cNvSpPr>
            <a:spLocks noGrp="1"/>
          </p:cNvSpPr>
          <p:nvPr>
            <p:ph type="title"/>
          </p:nvPr>
        </p:nvSpPr>
        <p:spPr>
          <a:xfrm>
            <a:off x="646111" y="452718"/>
            <a:ext cx="9404723" cy="938760"/>
          </a:xfrm>
        </p:spPr>
        <p:txBody>
          <a:bodyPr/>
          <a:lstStyle/>
          <a:p>
            <a:r>
              <a:rPr lang="en-US" dirty="0">
                <a:solidFill>
                  <a:srgbClr val="FFFF00"/>
                </a:solidFill>
              </a:rPr>
              <a:t>Application of Synergy on your Shift</a:t>
            </a:r>
          </a:p>
        </p:txBody>
      </p:sp>
      <p:sp>
        <p:nvSpPr>
          <p:cNvPr id="3" name="Content Placeholder 2">
            <a:extLst>
              <a:ext uri="{FF2B5EF4-FFF2-40B4-BE49-F238E27FC236}">
                <a16:creationId xmlns:a16="http://schemas.microsoft.com/office/drawing/2014/main" xmlns="" id="{D460CA62-6B40-4C1B-BB22-C98D6DD4DBE8}"/>
              </a:ext>
            </a:extLst>
          </p:cNvPr>
          <p:cNvSpPr>
            <a:spLocks noGrp="1"/>
          </p:cNvSpPr>
          <p:nvPr>
            <p:ph idx="1"/>
          </p:nvPr>
        </p:nvSpPr>
        <p:spPr>
          <a:xfrm>
            <a:off x="646111" y="1676400"/>
            <a:ext cx="10494329" cy="4907280"/>
          </a:xfrm>
        </p:spPr>
        <p:txBody>
          <a:bodyPr>
            <a:noAutofit/>
          </a:bodyPr>
          <a:lstStyle/>
          <a:p>
            <a:pPr>
              <a:buFont typeface="Arial" panose="020B0604020202020204" pitchFamily="34" charset="0"/>
              <a:buChar char="•"/>
            </a:pPr>
            <a:r>
              <a:rPr lang="en-US" sz="2800" dirty="0"/>
              <a:t>With your Index card, write down one goal that can be accomplished as a “team,” on your shift.</a:t>
            </a:r>
          </a:p>
          <a:p>
            <a:pPr>
              <a:buFont typeface="Arial" panose="020B0604020202020204" pitchFamily="34" charset="0"/>
              <a:buChar char="•"/>
            </a:pPr>
            <a:endParaRPr lang="en-US" sz="1800" dirty="0"/>
          </a:p>
          <a:p>
            <a:pPr>
              <a:buFont typeface="Arial" panose="020B0604020202020204" pitchFamily="34" charset="0"/>
              <a:buChar char="•"/>
            </a:pPr>
            <a:r>
              <a:rPr lang="en-US" sz="2800" dirty="0"/>
              <a:t>As the course progresses please write down your ideas, on how to accomplish that goal, and take notes.</a:t>
            </a:r>
          </a:p>
          <a:p>
            <a:pPr>
              <a:buFont typeface="Arial" panose="020B0604020202020204" pitchFamily="34" charset="0"/>
              <a:buChar char="•"/>
            </a:pPr>
            <a:endParaRPr lang="en-US" sz="1800" dirty="0"/>
          </a:p>
          <a:p>
            <a:pPr>
              <a:buFont typeface="Arial" panose="020B0604020202020204" pitchFamily="34" charset="0"/>
              <a:buChar char="•"/>
            </a:pPr>
            <a:r>
              <a:rPr lang="en-US" sz="2800" dirty="0"/>
              <a:t>Each student will present the goal, and how they will enhance synergy within their shifts to accomplish their goal and answer other students’ questions. Each presentation with Question and Answers will be limited to 5 minutes. (Objective 4)</a:t>
            </a:r>
          </a:p>
        </p:txBody>
      </p:sp>
    </p:spTree>
    <p:extLst>
      <p:ext uri="{BB962C8B-B14F-4D97-AF65-F5344CB8AC3E}">
        <p14:creationId xmlns:p14="http://schemas.microsoft.com/office/powerpoint/2010/main" val="2222215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p:txBody>
          <a:bodyPr/>
          <a:lstStyle/>
          <a:p>
            <a:r>
              <a:rPr lang="en-US" sz="4800" dirty="0">
                <a:solidFill>
                  <a:srgbClr val="FFC000"/>
                </a:solidFill>
              </a:rPr>
              <a:t>Introduction:</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p:txBody>
          <a:bodyPr>
            <a:normAutofit fontScale="92500" lnSpcReduction="10000"/>
          </a:bodyPr>
          <a:lstStyle/>
          <a:p>
            <a:pPr marL="0" indent="0">
              <a:buNone/>
            </a:pPr>
            <a:r>
              <a:rPr lang="en-US" sz="2800" b="1" dirty="0">
                <a:solidFill>
                  <a:schemeClr val="bg1">
                    <a:lumMod val="95000"/>
                    <a:lumOff val="5000"/>
                  </a:schemeClr>
                </a:solidFill>
              </a:rPr>
              <a:t>In the academy we teach each cadet.</a:t>
            </a:r>
          </a:p>
          <a:p>
            <a:pPr>
              <a:buFont typeface="Arial" panose="020B0604020202020204" pitchFamily="34" charset="0"/>
              <a:buChar char="•"/>
            </a:pPr>
            <a:r>
              <a:rPr lang="en-US" sz="2800" dirty="0"/>
              <a:t>To think less of the individual.</a:t>
            </a:r>
          </a:p>
          <a:p>
            <a:pPr>
              <a:buFont typeface="Arial" panose="020B0604020202020204" pitchFamily="34" charset="0"/>
              <a:buChar char="•"/>
            </a:pPr>
            <a:r>
              <a:rPr lang="en-US" sz="2800" dirty="0"/>
              <a:t>To become part of this larger police family.</a:t>
            </a:r>
          </a:p>
          <a:p>
            <a:pPr>
              <a:buFont typeface="Arial" panose="020B0604020202020204" pitchFamily="34" charset="0"/>
              <a:buChar char="•"/>
            </a:pPr>
            <a:r>
              <a:rPr lang="en-US" sz="2800" dirty="0"/>
              <a:t>To back each other up, and be good partners.</a:t>
            </a:r>
          </a:p>
          <a:p>
            <a:pPr>
              <a:buFont typeface="Arial" panose="020B0604020202020204" pitchFamily="34" charset="0"/>
              <a:buChar char="•"/>
            </a:pPr>
            <a:r>
              <a:rPr lang="en-US" sz="2800" dirty="0"/>
              <a:t>Then when we think they are ready, we send them (new officers) out into the streets and encourage independent work.</a:t>
            </a:r>
          </a:p>
          <a:p>
            <a:pPr>
              <a:buFont typeface="Arial" panose="020B0604020202020204" pitchFamily="34" charset="0"/>
              <a:buChar char="•"/>
            </a:pPr>
            <a:endParaRPr lang="en-US" sz="2800" dirty="0"/>
          </a:p>
          <a:p>
            <a:pPr marL="0" indent="0">
              <a:buNone/>
            </a:pPr>
            <a:r>
              <a:rPr lang="en-US" sz="2800" dirty="0">
                <a:solidFill>
                  <a:srgbClr val="FFC000"/>
                </a:solidFill>
              </a:rPr>
              <a:t>Why do we discourage group work in policing?</a:t>
            </a:r>
          </a:p>
        </p:txBody>
      </p:sp>
    </p:spTree>
    <p:extLst>
      <p:ext uri="{BB962C8B-B14F-4D97-AF65-F5344CB8AC3E}">
        <p14:creationId xmlns:p14="http://schemas.microsoft.com/office/powerpoint/2010/main" val="1964748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9ECAC5-6EBF-4C16-86E4-C889530B9BC8}"/>
              </a:ext>
            </a:extLst>
          </p:cNvPr>
          <p:cNvSpPr>
            <a:spLocks noGrp="1"/>
          </p:cNvSpPr>
          <p:nvPr>
            <p:ph type="title"/>
          </p:nvPr>
        </p:nvSpPr>
        <p:spPr/>
        <p:txBody>
          <a:bodyPr/>
          <a:lstStyle/>
          <a:p>
            <a:r>
              <a:rPr lang="en-US" dirty="0"/>
              <a:t>Understanding Synergy:</a:t>
            </a:r>
            <a:br>
              <a:rPr lang="en-US" dirty="0"/>
            </a:br>
            <a:r>
              <a:rPr lang="en-US" sz="3600" dirty="0">
                <a:solidFill>
                  <a:srgbClr val="FFFF00"/>
                </a:solidFill>
              </a:rPr>
              <a:t>Building a Team Atmosphere</a:t>
            </a:r>
            <a:endParaRPr lang="en-US" dirty="0">
              <a:solidFill>
                <a:srgbClr val="FFFF00"/>
              </a:solidFill>
            </a:endParaRPr>
          </a:p>
        </p:txBody>
      </p:sp>
      <p:sp>
        <p:nvSpPr>
          <p:cNvPr id="3" name="Content Placeholder 2">
            <a:extLst>
              <a:ext uri="{FF2B5EF4-FFF2-40B4-BE49-F238E27FC236}">
                <a16:creationId xmlns:a16="http://schemas.microsoft.com/office/drawing/2014/main" xmlns="" id="{B581CE82-34EA-43BC-BCED-388F6EFEDAF4}"/>
              </a:ext>
            </a:extLst>
          </p:cNvPr>
          <p:cNvSpPr>
            <a:spLocks noGrp="1"/>
          </p:cNvSpPr>
          <p:nvPr>
            <p:ph idx="1"/>
          </p:nvPr>
        </p:nvSpPr>
        <p:spPr/>
        <p:txBody>
          <a:bodyPr>
            <a:normAutofit fontScale="70000" lnSpcReduction="20000"/>
          </a:bodyPr>
          <a:lstStyle/>
          <a:p>
            <a:pPr marL="0" indent="0">
              <a:buNone/>
            </a:pPr>
            <a:r>
              <a:rPr lang="en-US" sz="3100" dirty="0"/>
              <a:t>When building an effective team, there needs to be a strong leader who invests in the group, and who guides the team through the shift cycle (Matthews, &amp; McLees, 2015).</a:t>
            </a:r>
          </a:p>
          <a:p>
            <a:pPr marL="0" indent="0">
              <a:buNone/>
            </a:pPr>
            <a:endParaRPr lang="en-US" sz="3100" dirty="0"/>
          </a:p>
          <a:p>
            <a:pPr marL="0" indent="0">
              <a:buNone/>
            </a:pPr>
            <a:r>
              <a:rPr lang="en-US" sz="3100" dirty="0"/>
              <a:t>As a first line supervisor </a:t>
            </a:r>
            <a:r>
              <a:rPr lang="en-US" sz="3100" b="1" dirty="0">
                <a:solidFill>
                  <a:srgbClr val="FF0000"/>
                </a:solidFill>
              </a:rPr>
              <a:t>YOU</a:t>
            </a:r>
            <a:r>
              <a:rPr lang="en-US" sz="3100" dirty="0"/>
              <a:t> have the power to improve the working relationships of our subordinates.  </a:t>
            </a:r>
            <a:r>
              <a:rPr lang="en-US" sz="3100" b="1" dirty="0">
                <a:solidFill>
                  <a:srgbClr val="FF0000"/>
                </a:solidFill>
              </a:rPr>
              <a:t>YOU</a:t>
            </a:r>
            <a:r>
              <a:rPr lang="en-US" sz="3100" dirty="0"/>
              <a:t> have the ability to empower them to be better versions of themselves and to improve the quality of the work they give to the public by them working together towards common goals.</a:t>
            </a:r>
          </a:p>
          <a:p>
            <a:pPr marL="0" indent="0">
              <a:buNone/>
            </a:pPr>
            <a:endParaRPr lang="en-US" dirty="0"/>
          </a:p>
          <a:p>
            <a:pPr marL="0" indent="0">
              <a:buNone/>
            </a:pPr>
            <a:endParaRPr lang="en-US" sz="3200" dirty="0"/>
          </a:p>
          <a:p>
            <a:pPr marL="0" indent="0">
              <a:buNone/>
            </a:pPr>
            <a:r>
              <a:rPr lang="en-US" sz="3200" dirty="0">
                <a:solidFill>
                  <a:srgbClr val="FFFF00"/>
                </a:solidFill>
              </a:rPr>
              <a:t>How Do </a:t>
            </a:r>
            <a:r>
              <a:rPr lang="en-US" sz="3200" b="1" dirty="0">
                <a:solidFill>
                  <a:srgbClr val="FF0000"/>
                </a:solidFill>
              </a:rPr>
              <a:t>YOU</a:t>
            </a:r>
            <a:r>
              <a:rPr lang="en-US" sz="3200" dirty="0">
                <a:solidFill>
                  <a:srgbClr val="FFFF00"/>
                </a:solidFill>
              </a:rPr>
              <a:t> do this?</a:t>
            </a:r>
          </a:p>
        </p:txBody>
      </p:sp>
    </p:spTree>
    <p:extLst>
      <p:ext uri="{BB962C8B-B14F-4D97-AF65-F5344CB8AC3E}">
        <p14:creationId xmlns:p14="http://schemas.microsoft.com/office/powerpoint/2010/main" val="1591234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9ECAC5-6EBF-4C16-86E4-C889530B9BC8}"/>
              </a:ext>
            </a:extLst>
          </p:cNvPr>
          <p:cNvSpPr>
            <a:spLocks noGrp="1"/>
          </p:cNvSpPr>
          <p:nvPr>
            <p:ph type="title"/>
          </p:nvPr>
        </p:nvSpPr>
        <p:spPr/>
        <p:txBody>
          <a:bodyPr/>
          <a:lstStyle/>
          <a:p>
            <a:r>
              <a:rPr lang="en-US" dirty="0"/>
              <a:t>Understanding Synergy</a:t>
            </a:r>
          </a:p>
        </p:txBody>
      </p:sp>
      <p:sp>
        <p:nvSpPr>
          <p:cNvPr id="3" name="Content Placeholder 2">
            <a:extLst>
              <a:ext uri="{FF2B5EF4-FFF2-40B4-BE49-F238E27FC236}">
                <a16:creationId xmlns:a16="http://schemas.microsoft.com/office/drawing/2014/main" xmlns="" id="{B581CE82-34EA-43BC-BCED-388F6EFEDAF4}"/>
              </a:ext>
            </a:extLst>
          </p:cNvPr>
          <p:cNvSpPr>
            <a:spLocks noGrp="1"/>
          </p:cNvSpPr>
          <p:nvPr>
            <p:ph idx="1"/>
          </p:nvPr>
        </p:nvSpPr>
        <p:spPr>
          <a:xfrm>
            <a:off x="1103312" y="1563759"/>
            <a:ext cx="8946541" cy="2835964"/>
          </a:xfrm>
        </p:spPr>
        <p:txBody>
          <a:bodyPr>
            <a:normAutofit/>
          </a:bodyPr>
          <a:lstStyle/>
          <a:p>
            <a:pPr marL="0" indent="0">
              <a:buNone/>
            </a:pPr>
            <a:r>
              <a:rPr lang="en-US" sz="3200" b="1" dirty="0">
                <a:solidFill>
                  <a:schemeClr val="bg1"/>
                </a:solidFill>
              </a:rPr>
              <a:t>Four Steps to Team Synergy</a:t>
            </a:r>
          </a:p>
          <a:p>
            <a:pPr marL="514350" indent="-514350">
              <a:buAutoNum type="arabicPeriod"/>
            </a:pPr>
            <a:r>
              <a:rPr lang="en-US" sz="2800" dirty="0"/>
              <a:t>Set Goals and High Expectations. </a:t>
            </a:r>
            <a:r>
              <a:rPr lang="en-US" sz="1400" dirty="0"/>
              <a:t>(Matthews, &amp; McLees, 2015)</a:t>
            </a:r>
            <a:endParaRPr lang="en-US" sz="1200" dirty="0"/>
          </a:p>
          <a:p>
            <a:pPr marL="514350" indent="-514350">
              <a:buAutoNum type="arabicPeriod"/>
            </a:pPr>
            <a:r>
              <a:rPr lang="en-US" sz="2800" dirty="0"/>
              <a:t>Hold people Accountable. </a:t>
            </a:r>
            <a:r>
              <a:rPr lang="en-US" sz="1400" dirty="0"/>
              <a:t>(Matthews, &amp; McLees, 2015)</a:t>
            </a:r>
          </a:p>
          <a:p>
            <a:pPr marL="514350" indent="-514350">
              <a:buAutoNum type="arabicPeriod"/>
            </a:pPr>
            <a:r>
              <a:rPr lang="en-US" sz="2800" dirty="0"/>
              <a:t>Understand your people.</a:t>
            </a:r>
          </a:p>
          <a:p>
            <a:pPr marL="514350" indent="-514350">
              <a:buAutoNum type="arabicPeriod"/>
            </a:pPr>
            <a:r>
              <a:rPr lang="en-US" sz="2800" dirty="0"/>
              <a:t>Fair and Regular Evaluations.</a:t>
            </a:r>
          </a:p>
          <a:p>
            <a:pPr marL="0" indent="0">
              <a:buNone/>
            </a:pPr>
            <a:endParaRPr lang="en-US" dirty="0"/>
          </a:p>
        </p:txBody>
      </p:sp>
      <p:pic>
        <p:nvPicPr>
          <p:cNvPr id="5" name="Picture 4">
            <a:extLst>
              <a:ext uri="{FF2B5EF4-FFF2-40B4-BE49-F238E27FC236}">
                <a16:creationId xmlns:a16="http://schemas.microsoft.com/office/drawing/2014/main" xmlns="" id="{517C982F-DD9E-421F-81DB-608AEE325B58}"/>
              </a:ext>
            </a:extLst>
          </p:cNvPr>
          <p:cNvPicPr>
            <a:picLocks noChangeAspect="1"/>
          </p:cNvPicPr>
          <p:nvPr/>
        </p:nvPicPr>
        <p:blipFill>
          <a:blip r:embed="rId3"/>
          <a:stretch>
            <a:fillRect/>
          </a:stretch>
        </p:blipFill>
        <p:spPr>
          <a:xfrm>
            <a:off x="7871792" y="3176829"/>
            <a:ext cx="4107700" cy="3462511"/>
          </a:xfrm>
          <a:prstGeom prst="rect">
            <a:avLst/>
          </a:prstGeom>
        </p:spPr>
      </p:pic>
      <p:sp>
        <p:nvSpPr>
          <p:cNvPr id="6" name="TextBox 5">
            <a:extLst>
              <a:ext uri="{FF2B5EF4-FFF2-40B4-BE49-F238E27FC236}">
                <a16:creationId xmlns:a16="http://schemas.microsoft.com/office/drawing/2014/main" xmlns="" id="{D4EEBF5D-6CA2-41E3-81B1-87D79162298B}"/>
              </a:ext>
            </a:extLst>
          </p:cNvPr>
          <p:cNvSpPr txBox="1"/>
          <p:nvPr/>
        </p:nvSpPr>
        <p:spPr>
          <a:xfrm>
            <a:off x="2768837" y="6362341"/>
            <a:ext cx="4990744" cy="276999"/>
          </a:xfrm>
          <a:prstGeom prst="rect">
            <a:avLst/>
          </a:prstGeom>
          <a:noFill/>
        </p:spPr>
        <p:txBody>
          <a:bodyPr wrap="square" rtlCol="0">
            <a:spAutoFit/>
          </a:bodyPr>
          <a:lstStyle/>
          <a:p>
            <a:r>
              <a:rPr lang="en-US" sz="1200" dirty="0"/>
              <a:t>Figure 3: Tough </a:t>
            </a:r>
            <a:r>
              <a:rPr lang="en-US" sz="1200" dirty="0" err="1"/>
              <a:t>Mudder</a:t>
            </a:r>
            <a:r>
              <a:rPr lang="en-US" sz="1200" dirty="0"/>
              <a:t> team synergy, (</a:t>
            </a:r>
            <a:r>
              <a:rPr lang="en-US" sz="1200" dirty="0">
                <a:hlinkClick r:id="rId4"/>
              </a:rPr>
              <a:t>Tough </a:t>
            </a:r>
            <a:r>
              <a:rPr lang="en-US" sz="1200" dirty="0" err="1">
                <a:hlinkClick r:id="rId4"/>
              </a:rPr>
              <a:t>Mudder</a:t>
            </a:r>
            <a:r>
              <a:rPr lang="en-US" sz="1200" dirty="0">
                <a:hlinkClick r:id="rId4"/>
              </a:rPr>
              <a:t>, 2014</a:t>
            </a:r>
            <a:r>
              <a:rPr lang="en-US" sz="1200" dirty="0"/>
              <a:t>)</a:t>
            </a:r>
          </a:p>
        </p:txBody>
      </p:sp>
    </p:spTree>
    <p:extLst>
      <p:ext uri="{BB962C8B-B14F-4D97-AF65-F5344CB8AC3E}">
        <p14:creationId xmlns:p14="http://schemas.microsoft.com/office/powerpoint/2010/main" val="58680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9ECAC5-6EBF-4C16-86E4-C889530B9BC8}"/>
              </a:ext>
            </a:extLst>
          </p:cNvPr>
          <p:cNvSpPr>
            <a:spLocks noGrp="1"/>
          </p:cNvSpPr>
          <p:nvPr>
            <p:ph type="title"/>
          </p:nvPr>
        </p:nvSpPr>
        <p:spPr/>
        <p:txBody>
          <a:bodyPr/>
          <a:lstStyle/>
          <a:p>
            <a:r>
              <a:rPr lang="en-US" dirty="0"/>
              <a:t>Understanding Synergy</a:t>
            </a:r>
          </a:p>
        </p:txBody>
      </p:sp>
      <p:sp>
        <p:nvSpPr>
          <p:cNvPr id="3" name="Content Placeholder 2">
            <a:extLst>
              <a:ext uri="{FF2B5EF4-FFF2-40B4-BE49-F238E27FC236}">
                <a16:creationId xmlns:a16="http://schemas.microsoft.com/office/drawing/2014/main" xmlns="" id="{B581CE82-34EA-43BC-BCED-388F6EFEDAF4}"/>
              </a:ext>
            </a:extLst>
          </p:cNvPr>
          <p:cNvSpPr>
            <a:spLocks noGrp="1"/>
          </p:cNvSpPr>
          <p:nvPr>
            <p:ph idx="1"/>
          </p:nvPr>
        </p:nvSpPr>
        <p:spPr>
          <a:xfrm>
            <a:off x="1103312" y="2052918"/>
            <a:ext cx="9551436" cy="4195481"/>
          </a:xfrm>
        </p:spPr>
        <p:txBody>
          <a:bodyPr>
            <a:normAutofit/>
          </a:bodyPr>
          <a:lstStyle/>
          <a:p>
            <a:pPr marL="0" indent="0">
              <a:buNone/>
            </a:pPr>
            <a:r>
              <a:rPr lang="en-US" sz="3200" b="1" dirty="0">
                <a:solidFill>
                  <a:schemeClr val="bg1"/>
                </a:solidFill>
              </a:rPr>
              <a:t>Four Steps to Team Synergy</a:t>
            </a:r>
          </a:p>
          <a:p>
            <a:pPr marL="0" indent="0">
              <a:buNone/>
            </a:pPr>
            <a:r>
              <a:rPr lang="en-US" sz="2800" dirty="0"/>
              <a:t>1. </a:t>
            </a:r>
            <a:r>
              <a:rPr lang="en-US" sz="2800" dirty="0">
                <a:solidFill>
                  <a:srgbClr val="FFC000"/>
                </a:solidFill>
              </a:rPr>
              <a:t>Set Goals and High Expectations. </a:t>
            </a:r>
            <a:r>
              <a:rPr lang="en-US" sz="1600" dirty="0"/>
              <a:t>(Matthews, &amp; McLees, 2015)</a:t>
            </a:r>
            <a:endParaRPr lang="en-US" sz="1400" dirty="0"/>
          </a:p>
          <a:p>
            <a:pPr marL="0" indent="0">
              <a:buNone/>
            </a:pPr>
            <a:endParaRPr lang="en-US" dirty="0"/>
          </a:p>
          <a:p>
            <a:pPr marL="0" indent="0">
              <a:buNone/>
            </a:pPr>
            <a:r>
              <a:rPr lang="en-US" dirty="0"/>
              <a:t>Patrol officers have a lot of discretionary time.  This varies based on what shift or location in the city they work, and job proficiency.</a:t>
            </a:r>
          </a:p>
          <a:p>
            <a:pPr marL="0" indent="0">
              <a:buNone/>
            </a:pPr>
            <a:r>
              <a:rPr lang="en-US" dirty="0"/>
              <a:t>However, setting reasonable but High expectations is important to encourage growth, and expand team building.</a:t>
            </a:r>
          </a:p>
          <a:p>
            <a:pPr marL="0" indent="0">
              <a:buNone/>
            </a:pPr>
            <a:r>
              <a:rPr lang="en-US" dirty="0"/>
              <a:t>Be positive, have conviction and be confident this will inspire those on your team to stay on track even when something interferes (Matthews, &amp; McLees, 2015).</a:t>
            </a:r>
            <a:endParaRPr lang="en-US" sz="1800" dirty="0"/>
          </a:p>
          <a:p>
            <a:pPr marL="0" indent="0">
              <a:buNone/>
            </a:pPr>
            <a:endParaRPr lang="en-US" dirty="0"/>
          </a:p>
        </p:txBody>
      </p:sp>
    </p:spTree>
    <p:extLst>
      <p:ext uri="{BB962C8B-B14F-4D97-AF65-F5344CB8AC3E}">
        <p14:creationId xmlns:p14="http://schemas.microsoft.com/office/powerpoint/2010/main" val="1558369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2E500F-2EA8-4BD0-B057-0A5CD2682A5F}"/>
              </a:ext>
            </a:extLst>
          </p:cNvPr>
          <p:cNvSpPr>
            <a:spLocks noGrp="1"/>
          </p:cNvSpPr>
          <p:nvPr>
            <p:ph type="title"/>
          </p:nvPr>
        </p:nvSpPr>
        <p:spPr/>
        <p:txBody>
          <a:bodyPr/>
          <a:lstStyle/>
          <a:p>
            <a:r>
              <a:rPr lang="en-US" dirty="0"/>
              <a:t>Understanding Synergy:</a:t>
            </a:r>
            <a:br>
              <a:rPr lang="en-US" dirty="0"/>
            </a:br>
            <a:r>
              <a:rPr lang="en-US" dirty="0"/>
              <a:t>Setting Goals and Expectations.</a:t>
            </a:r>
          </a:p>
        </p:txBody>
      </p:sp>
      <p:sp>
        <p:nvSpPr>
          <p:cNvPr id="3" name="Content Placeholder 2">
            <a:extLst>
              <a:ext uri="{FF2B5EF4-FFF2-40B4-BE49-F238E27FC236}">
                <a16:creationId xmlns:a16="http://schemas.microsoft.com/office/drawing/2014/main" xmlns="" id="{37BDFBEF-105D-497A-877A-E02FA710F076}"/>
              </a:ext>
            </a:extLst>
          </p:cNvPr>
          <p:cNvSpPr>
            <a:spLocks noGrp="1"/>
          </p:cNvSpPr>
          <p:nvPr>
            <p:ph sz="half" idx="1"/>
          </p:nvPr>
        </p:nvSpPr>
        <p:spPr/>
        <p:txBody>
          <a:bodyPr>
            <a:normAutofit fontScale="92500" lnSpcReduction="10000"/>
          </a:bodyPr>
          <a:lstStyle/>
          <a:p>
            <a:pPr marL="0" indent="0">
              <a:buNone/>
            </a:pPr>
            <a:r>
              <a:rPr lang="en-US" b="1" dirty="0">
                <a:solidFill>
                  <a:schemeClr val="bg1"/>
                </a:solidFill>
              </a:rPr>
              <a:t>Individual Officer Goals:</a:t>
            </a:r>
          </a:p>
          <a:p>
            <a:pPr>
              <a:buFont typeface="Arial" panose="020B0604020202020204" pitchFamily="34" charset="0"/>
              <a:buChar char="•"/>
            </a:pPr>
            <a:r>
              <a:rPr lang="en-US" dirty="0"/>
              <a:t>Making the Gang Unit.</a:t>
            </a:r>
          </a:p>
          <a:p>
            <a:pPr>
              <a:buFont typeface="Arial" panose="020B0604020202020204" pitchFamily="34" charset="0"/>
              <a:buChar char="•"/>
            </a:pPr>
            <a:r>
              <a:rPr lang="en-US" dirty="0"/>
              <a:t>A transfer to Narcotics.</a:t>
            </a:r>
          </a:p>
          <a:p>
            <a:pPr>
              <a:buFont typeface="Arial" panose="020B0604020202020204" pitchFamily="34" charset="0"/>
              <a:buChar char="•"/>
            </a:pPr>
            <a:r>
              <a:rPr lang="en-US" dirty="0"/>
              <a:t>Officer of the Month.</a:t>
            </a:r>
          </a:p>
          <a:p>
            <a:pPr>
              <a:buFont typeface="Arial" panose="020B0604020202020204" pitchFamily="34" charset="0"/>
              <a:buChar char="•"/>
            </a:pPr>
            <a:r>
              <a:rPr lang="en-US" dirty="0"/>
              <a:t>Improving their Driving While Intoxicated investigation proficiency.</a:t>
            </a:r>
          </a:p>
          <a:p>
            <a:pPr>
              <a:buFont typeface="Arial" panose="020B0604020202020204" pitchFamily="34" charset="0"/>
              <a:buChar char="•"/>
            </a:pPr>
            <a:r>
              <a:rPr lang="en-US" dirty="0"/>
              <a:t>Officer Safety skills</a:t>
            </a:r>
          </a:p>
          <a:p>
            <a:pPr>
              <a:buFont typeface="Arial" panose="020B0604020202020204" pitchFamily="34" charset="0"/>
              <a:buChar char="•"/>
            </a:pPr>
            <a:r>
              <a:rPr lang="en-US" dirty="0"/>
              <a:t>Emergency Driving proficiency.</a:t>
            </a:r>
          </a:p>
          <a:p>
            <a:pPr>
              <a:buFont typeface="Arial" panose="020B0604020202020204" pitchFamily="34" charset="0"/>
              <a:buChar char="•"/>
            </a:pPr>
            <a:r>
              <a:rPr lang="en-US" dirty="0"/>
              <a:t>Instructing at the Academy.</a:t>
            </a:r>
          </a:p>
          <a:p>
            <a:pPr>
              <a:buFont typeface="Arial" panose="020B0604020202020204" pitchFamily="34" charset="0"/>
              <a:buChar char="•"/>
            </a:pPr>
            <a:r>
              <a:rPr lang="en-US" dirty="0"/>
              <a:t>Completing a college degree.</a:t>
            </a:r>
          </a:p>
          <a:p>
            <a:pPr>
              <a:buFont typeface="Arial" panose="020B0604020202020204" pitchFamily="34" charset="0"/>
              <a:buChar char="•"/>
            </a:pPr>
            <a:r>
              <a:rPr lang="en-US" dirty="0"/>
              <a:t>Passing the Senior Officer Test or other promotional exam.</a:t>
            </a:r>
          </a:p>
        </p:txBody>
      </p:sp>
      <p:sp>
        <p:nvSpPr>
          <p:cNvPr id="4" name="Content Placeholder 3">
            <a:extLst>
              <a:ext uri="{FF2B5EF4-FFF2-40B4-BE49-F238E27FC236}">
                <a16:creationId xmlns:a16="http://schemas.microsoft.com/office/drawing/2014/main" xmlns="" id="{B0311F70-031B-451A-B865-48FB3FA1010A}"/>
              </a:ext>
            </a:extLst>
          </p:cNvPr>
          <p:cNvSpPr>
            <a:spLocks noGrp="1"/>
          </p:cNvSpPr>
          <p:nvPr>
            <p:ph sz="half" idx="2"/>
          </p:nvPr>
        </p:nvSpPr>
        <p:spPr/>
        <p:txBody>
          <a:bodyPr>
            <a:normAutofit fontScale="92500" lnSpcReduction="10000"/>
          </a:bodyPr>
          <a:lstStyle/>
          <a:p>
            <a:pPr marL="0" indent="0">
              <a:buNone/>
            </a:pPr>
            <a:r>
              <a:rPr lang="en-US" b="1" dirty="0">
                <a:solidFill>
                  <a:schemeClr val="bg1"/>
                </a:solidFill>
              </a:rPr>
              <a:t>Shift Expectations:</a:t>
            </a:r>
          </a:p>
          <a:p>
            <a:pPr>
              <a:buFont typeface="Arial" panose="020B0604020202020204" pitchFamily="34" charset="0"/>
              <a:buChar char="•"/>
            </a:pPr>
            <a:r>
              <a:rPr lang="en-US" dirty="0"/>
              <a:t>All officers having 20 Traffic stops a month.</a:t>
            </a:r>
          </a:p>
          <a:p>
            <a:pPr>
              <a:buFont typeface="Arial" panose="020B0604020202020204" pitchFamily="34" charset="0"/>
              <a:buChar char="•"/>
            </a:pPr>
            <a:r>
              <a:rPr lang="en-US" dirty="0"/>
              <a:t>No Shift Preventable traffic accidents.</a:t>
            </a:r>
          </a:p>
          <a:p>
            <a:pPr>
              <a:buFont typeface="Arial" panose="020B0604020202020204" pitchFamily="34" charset="0"/>
              <a:buChar char="•"/>
            </a:pPr>
            <a:r>
              <a:rPr lang="en-US" dirty="0"/>
              <a:t>No citizen or internal complaints.</a:t>
            </a:r>
          </a:p>
          <a:p>
            <a:pPr>
              <a:buFont typeface="Arial" panose="020B0604020202020204" pitchFamily="34" charset="0"/>
              <a:buChar char="•"/>
            </a:pPr>
            <a:r>
              <a:rPr lang="en-US" dirty="0"/>
              <a:t>Meeting departmental goals.</a:t>
            </a:r>
          </a:p>
          <a:p>
            <a:pPr>
              <a:buFont typeface="Arial" panose="020B0604020202020204" pitchFamily="34" charset="0"/>
              <a:buChar char="•"/>
            </a:pPr>
            <a:r>
              <a:rPr lang="en-US" dirty="0"/>
              <a:t>All officers becoming crisis intervention certified.</a:t>
            </a:r>
          </a:p>
          <a:p>
            <a:pPr>
              <a:buFont typeface="Arial" panose="020B0604020202020204" pitchFamily="34" charset="0"/>
              <a:buChar char="•"/>
            </a:pPr>
            <a:r>
              <a:rPr lang="en-US" dirty="0"/>
              <a:t>Minimal use of force incidents.</a:t>
            </a:r>
          </a:p>
          <a:p>
            <a:pPr>
              <a:buFont typeface="Arial" panose="020B0604020202020204" pitchFamily="34" charset="0"/>
              <a:buChar char="•"/>
            </a:pPr>
            <a:r>
              <a:rPr lang="en-US" dirty="0"/>
              <a:t>All officers passing fitness standard.</a:t>
            </a:r>
          </a:p>
          <a:p>
            <a:pPr>
              <a:buFont typeface="Arial" panose="020B0604020202020204" pitchFamily="34" charset="0"/>
              <a:buChar char="•"/>
            </a:pPr>
            <a:r>
              <a:rPr lang="en-US" dirty="0"/>
              <a:t>Team before the individual.</a:t>
            </a:r>
          </a:p>
        </p:txBody>
      </p:sp>
    </p:spTree>
    <p:extLst>
      <p:ext uri="{BB962C8B-B14F-4D97-AF65-F5344CB8AC3E}">
        <p14:creationId xmlns:p14="http://schemas.microsoft.com/office/powerpoint/2010/main" val="3218505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9ECAC5-6EBF-4C16-86E4-C889530B9BC8}"/>
              </a:ext>
            </a:extLst>
          </p:cNvPr>
          <p:cNvSpPr>
            <a:spLocks noGrp="1"/>
          </p:cNvSpPr>
          <p:nvPr>
            <p:ph type="title"/>
          </p:nvPr>
        </p:nvSpPr>
        <p:spPr/>
        <p:txBody>
          <a:bodyPr/>
          <a:lstStyle/>
          <a:p>
            <a:r>
              <a:rPr lang="en-US" dirty="0"/>
              <a:t>Understanding Synergy</a:t>
            </a:r>
          </a:p>
        </p:txBody>
      </p:sp>
      <p:sp>
        <p:nvSpPr>
          <p:cNvPr id="3" name="Content Placeholder 2">
            <a:extLst>
              <a:ext uri="{FF2B5EF4-FFF2-40B4-BE49-F238E27FC236}">
                <a16:creationId xmlns:a16="http://schemas.microsoft.com/office/drawing/2014/main" xmlns="" id="{B581CE82-34EA-43BC-BCED-388F6EFEDAF4}"/>
              </a:ext>
            </a:extLst>
          </p:cNvPr>
          <p:cNvSpPr>
            <a:spLocks noGrp="1"/>
          </p:cNvSpPr>
          <p:nvPr>
            <p:ph idx="1"/>
          </p:nvPr>
        </p:nvSpPr>
        <p:spPr>
          <a:xfrm>
            <a:off x="1103312" y="2052918"/>
            <a:ext cx="9551436" cy="4195481"/>
          </a:xfrm>
        </p:spPr>
        <p:txBody>
          <a:bodyPr>
            <a:normAutofit fontScale="85000" lnSpcReduction="20000"/>
          </a:bodyPr>
          <a:lstStyle/>
          <a:p>
            <a:pPr marL="0" indent="0">
              <a:buNone/>
            </a:pPr>
            <a:r>
              <a:rPr lang="en-US" sz="3200" b="1" dirty="0">
                <a:solidFill>
                  <a:schemeClr val="bg1"/>
                </a:solidFill>
              </a:rPr>
              <a:t>Four Steps to Team Synergy</a:t>
            </a:r>
          </a:p>
          <a:p>
            <a:pPr marL="0" indent="0">
              <a:buNone/>
            </a:pPr>
            <a:r>
              <a:rPr lang="en-US" sz="2800" dirty="0">
                <a:solidFill>
                  <a:srgbClr val="FFC000"/>
                </a:solidFill>
              </a:rPr>
              <a:t>2. Hold people Accountable. </a:t>
            </a:r>
            <a:r>
              <a:rPr lang="en-US" sz="1600" dirty="0"/>
              <a:t>(Matthews, &amp; McLees, 2015)</a:t>
            </a:r>
            <a:endParaRPr lang="en-US" sz="1400" dirty="0"/>
          </a:p>
          <a:p>
            <a:pPr marL="0" indent="0">
              <a:buNone/>
            </a:pPr>
            <a:endParaRPr lang="en-US" dirty="0"/>
          </a:p>
          <a:p>
            <a:pPr marL="0" indent="0">
              <a:buNone/>
            </a:pPr>
            <a:r>
              <a:rPr lang="en-US" dirty="0"/>
              <a:t>The department as a whole does a great job holding people accountable for failures that may draw media scrutiny or liability.  However, where we can do better is holding officers and teams accountable at the day to day activities that shape an officers long-term career.</a:t>
            </a:r>
          </a:p>
          <a:p>
            <a:pPr marL="0" indent="0">
              <a:buNone/>
            </a:pPr>
            <a:endParaRPr lang="en-US" dirty="0"/>
          </a:p>
          <a:p>
            <a:pPr marL="0" indent="0">
              <a:buNone/>
            </a:pPr>
            <a:r>
              <a:rPr lang="en-US" dirty="0"/>
              <a:t>This does not mean that you need to micro manage, but that you need to take notice and steer the team towards their goals and expectations.</a:t>
            </a:r>
          </a:p>
          <a:p>
            <a:pPr marL="0" indent="0">
              <a:buNone/>
            </a:pPr>
            <a:endParaRPr lang="en-US" dirty="0"/>
          </a:p>
          <a:p>
            <a:pPr marL="0" indent="0">
              <a:buNone/>
            </a:pPr>
            <a:r>
              <a:rPr lang="en-US" dirty="0"/>
              <a:t>If being subtle does not work, then a more direct approach will be necessary.</a:t>
            </a:r>
          </a:p>
          <a:p>
            <a:pPr marL="0" indent="0">
              <a:buNone/>
            </a:pPr>
            <a:r>
              <a:rPr lang="en-US" dirty="0"/>
              <a:t>* Regular feedback is necessary to attaining synergy and also for negative evaluations.</a:t>
            </a:r>
          </a:p>
          <a:p>
            <a:pPr marL="0" indent="0">
              <a:buNone/>
            </a:pPr>
            <a:endParaRPr lang="en-US" dirty="0"/>
          </a:p>
        </p:txBody>
      </p:sp>
    </p:spTree>
    <p:extLst>
      <p:ext uri="{BB962C8B-B14F-4D97-AF65-F5344CB8AC3E}">
        <p14:creationId xmlns:p14="http://schemas.microsoft.com/office/powerpoint/2010/main" val="2987643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9ECAC5-6EBF-4C16-86E4-C889530B9BC8}"/>
              </a:ext>
            </a:extLst>
          </p:cNvPr>
          <p:cNvSpPr>
            <a:spLocks noGrp="1"/>
          </p:cNvSpPr>
          <p:nvPr>
            <p:ph type="title"/>
          </p:nvPr>
        </p:nvSpPr>
        <p:spPr/>
        <p:txBody>
          <a:bodyPr/>
          <a:lstStyle/>
          <a:p>
            <a:r>
              <a:rPr lang="en-US" dirty="0"/>
              <a:t>Understanding Synergy</a:t>
            </a:r>
          </a:p>
        </p:txBody>
      </p:sp>
      <p:sp>
        <p:nvSpPr>
          <p:cNvPr id="3" name="Content Placeholder 2">
            <a:extLst>
              <a:ext uri="{FF2B5EF4-FFF2-40B4-BE49-F238E27FC236}">
                <a16:creationId xmlns:a16="http://schemas.microsoft.com/office/drawing/2014/main" xmlns="" id="{B581CE82-34EA-43BC-BCED-388F6EFEDAF4}"/>
              </a:ext>
            </a:extLst>
          </p:cNvPr>
          <p:cNvSpPr>
            <a:spLocks noGrp="1"/>
          </p:cNvSpPr>
          <p:nvPr>
            <p:ph idx="1"/>
          </p:nvPr>
        </p:nvSpPr>
        <p:spPr>
          <a:xfrm>
            <a:off x="1103312" y="2052918"/>
            <a:ext cx="9551436" cy="4546665"/>
          </a:xfrm>
        </p:spPr>
        <p:txBody>
          <a:bodyPr>
            <a:normAutofit fontScale="85000" lnSpcReduction="10000"/>
          </a:bodyPr>
          <a:lstStyle/>
          <a:p>
            <a:pPr marL="0" indent="0">
              <a:buNone/>
            </a:pPr>
            <a:r>
              <a:rPr lang="en-US" sz="3200" b="1" dirty="0">
                <a:solidFill>
                  <a:schemeClr val="bg1"/>
                </a:solidFill>
              </a:rPr>
              <a:t>Four Steps to Team Synergy</a:t>
            </a:r>
          </a:p>
          <a:p>
            <a:pPr marL="0" indent="0">
              <a:buNone/>
            </a:pPr>
            <a:r>
              <a:rPr lang="en-US" sz="2800" dirty="0">
                <a:solidFill>
                  <a:srgbClr val="FFC000"/>
                </a:solidFill>
              </a:rPr>
              <a:t>3. Understand your people</a:t>
            </a:r>
            <a:r>
              <a:rPr lang="en-US" sz="2800" dirty="0"/>
              <a:t>.</a:t>
            </a:r>
            <a:endParaRPr lang="en-US" sz="1400" dirty="0"/>
          </a:p>
          <a:p>
            <a:pPr marL="0" indent="0">
              <a:buNone/>
            </a:pPr>
            <a:r>
              <a:rPr lang="en-US" dirty="0"/>
              <a:t>It is important to understand exactly who you have on your shift. Team dynamic is set first by you but then by those who are on the team.</a:t>
            </a:r>
          </a:p>
          <a:p>
            <a:pPr>
              <a:buFont typeface="Arial" panose="020B0604020202020204" pitchFamily="34" charset="0"/>
              <a:buChar char="•"/>
            </a:pPr>
            <a:r>
              <a:rPr lang="en-US" dirty="0"/>
              <a:t>Some people are not good team players. (some excel on their own).</a:t>
            </a:r>
          </a:p>
          <a:p>
            <a:pPr>
              <a:buFont typeface="Arial" panose="020B0604020202020204" pitchFamily="34" charset="0"/>
              <a:buChar char="•"/>
            </a:pPr>
            <a:r>
              <a:rPr lang="en-US" dirty="0"/>
              <a:t>The disgruntled veteran. (been there done that, hates change and will tell others about what they think).</a:t>
            </a:r>
          </a:p>
          <a:p>
            <a:pPr>
              <a:buFont typeface="Arial" panose="020B0604020202020204" pitchFamily="34" charset="0"/>
              <a:buChar char="•"/>
            </a:pPr>
            <a:r>
              <a:rPr lang="en-US" dirty="0"/>
              <a:t>The ambitious rookie. (almost self-explanatory)</a:t>
            </a:r>
          </a:p>
          <a:p>
            <a:pPr>
              <a:buFont typeface="Arial" panose="020B0604020202020204" pitchFamily="34" charset="0"/>
              <a:buChar char="•"/>
            </a:pPr>
            <a:r>
              <a:rPr lang="en-US" dirty="0"/>
              <a:t>The “golden boy/girl.” (constantly gets awards and gets approval for things others don’t).</a:t>
            </a:r>
          </a:p>
          <a:p>
            <a:pPr>
              <a:buFont typeface="Arial" panose="020B0604020202020204" pitchFamily="34" charset="0"/>
              <a:buChar char="•"/>
            </a:pPr>
            <a:r>
              <a:rPr lang="en-US" dirty="0"/>
              <a:t>Dope hounds, citation writers. (usually solo players who have self-interest).</a:t>
            </a:r>
          </a:p>
          <a:p>
            <a:pPr>
              <a:buFont typeface="Arial" panose="020B0604020202020204" pitchFamily="34" charset="0"/>
              <a:buChar char="•"/>
            </a:pPr>
            <a:r>
              <a:rPr lang="en-US" dirty="0"/>
              <a:t>The perpetual back up officer. (is always there to help others take a report).</a:t>
            </a:r>
          </a:p>
          <a:p>
            <a:pPr>
              <a:buFont typeface="Arial" panose="020B0604020202020204" pitchFamily="34" charset="0"/>
              <a:buChar char="•"/>
            </a:pPr>
            <a:r>
              <a:rPr lang="en-US" dirty="0"/>
              <a:t>The computer genius. (Knows all the in and outs of department computer programs).</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83849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9ECAC5-6EBF-4C16-86E4-C889530B9BC8}"/>
              </a:ext>
            </a:extLst>
          </p:cNvPr>
          <p:cNvSpPr>
            <a:spLocks noGrp="1"/>
          </p:cNvSpPr>
          <p:nvPr>
            <p:ph type="title"/>
          </p:nvPr>
        </p:nvSpPr>
        <p:spPr/>
        <p:txBody>
          <a:bodyPr/>
          <a:lstStyle/>
          <a:p>
            <a:r>
              <a:rPr lang="en-US" dirty="0"/>
              <a:t>Understanding Synergy:</a:t>
            </a:r>
            <a:br>
              <a:rPr lang="en-US" dirty="0"/>
            </a:br>
            <a:r>
              <a:rPr lang="en-US" dirty="0"/>
              <a:t>Four Steps to Team Synergy</a:t>
            </a:r>
          </a:p>
        </p:txBody>
      </p:sp>
      <p:sp>
        <p:nvSpPr>
          <p:cNvPr id="3" name="Content Placeholder 2">
            <a:extLst>
              <a:ext uri="{FF2B5EF4-FFF2-40B4-BE49-F238E27FC236}">
                <a16:creationId xmlns:a16="http://schemas.microsoft.com/office/drawing/2014/main" xmlns="" id="{B581CE82-34EA-43BC-BCED-388F6EFEDAF4}"/>
              </a:ext>
            </a:extLst>
          </p:cNvPr>
          <p:cNvSpPr>
            <a:spLocks noGrp="1"/>
          </p:cNvSpPr>
          <p:nvPr>
            <p:ph idx="1"/>
          </p:nvPr>
        </p:nvSpPr>
        <p:spPr>
          <a:xfrm>
            <a:off x="1103312" y="2052918"/>
            <a:ext cx="9551436" cy="4546665"/>
          </a:xfrm>
        </p:spPr>
        <p:txBody>
          <a:bodyPr>
            <a:normAutofit fontScale="92500" lnSpcReduction="10000"/>
          </a:bodyPr>
          <a:lstStyle/>
          <a:p>
            <a:pPr marL="0" indent="0">
              <a:buNone/>
            </a:pPr>
            <a:r>
              <a:rPr lang="en-US" sz="2800" dirty="0">
                <a:solidFill>
                  <a:srgbClr val="FFC000"/>
                </a:solidFill>
              </a:rPr>
              <a:t>Understanding your people, cont...</a:t>
            </a:r>
            <a:endParaRPr lang="en-US" sz="1400" dirty="0">
              <a:solidFill>
                <a:srgbClr val="FFC000"/>
              </a:solidFill>
            </a:endParaRPr>
          </a:p>
          <a:p>
            <a:pPr marL="0" indent="0">
              <a:buNone/>
            </a:pPr>
            <a:r>
              <a:rPr lang="en-US" dirty="0"/>
              <a:t>By the first line supervisor and the team (shift officers) understanding what everyone's strengths and weaknesses are.  Including understand what everyone’s personal goals are.  Allows for the chance for people to come together and be creative to problem solve and meet expectations.  </a:t>
            </a:r>
          </a:p>
          <a:p>
            <a:pPr marL="0" indent="0">
              <a:buNone/>
            </a:pPr>
            <a:endParaRPr lang="en-US" dirty="0"/>
          </a:p>
          <a:p>
            <a:pPr marL="0" indent="0">
              <a:buNone/>
            </a:pPr>
            <a:r>
              <a:rPr lang="en-US" dirty="0"/>
              <a:t>John being a SWAT officer has excellent officer safety skills and Paul could use some tactical entry training.  Lillian wants to make the Gang unit but does not have enough experience with gang members, and </a:t>
            </a:r>
            <a:r>
              <a:rPr lang="en-US" dirty="0" err="1"/>
              <a:t>Amris</a:t>
            </a:r>
            <a:r>
              <a:rPr lang="en-US" dirty="0"/>
              <a:t> works an area that has a heavy gang member presence and she knows their symbols, jargon, and people.</a:t>
            </a:r>
          </a:p>
          <a:p>
            <a:pPr marL="0" indent="0">
              <a:buNone/>
            </a:pPr>
            <a:endParaRPr lang="en-US" dirty="0"/>
          </a:p>
          <a:p>
            <a:pPr marL="0" indent="0">
              <a:buNone/>
            </a:pPr>
            <a:r>
              <a:rPr lang="en-US" dirty="0"/>
              <a:t>By building each officer individually you can meet goals and expectations through the team.</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521171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9ECAC5-6EBF-4C16-86E4-C889530B9BC8}"/>
              </a:ext>
            </a:extLst>
          </p:cNvPr>
          <p:cNvSpPr>
            <a:spLocks noGrp="1"/>
          </p:cNvSpPr>
          <p:nvPr>
            <p:ph type="title"/>
          </p:nvPr>
        </p:nvSpPr>
        <p:spPr/>
        <p:txBody>
          <a:bodyPr/>
          <a:lstStyle/>
          <a:p>
            <a:r>
              <a:rPr lang="en-US" dirty="0"/>
              <a:t>Understanding Synergy</a:t>
            </a:r>
          </a:p>
        </p:txBody>
      </p:sp>
      <p:sp>
        <p:nvSpPr>
          <p:cNvPr id="3" name="Content Placeholder 2">
            <a:extLst>
              <a:ext uri="{FF2B5EF4-FFF2-40B4-BE49-F238E27FC236}">
                <a16:creationId xmlns:a16="http://schemas.microsoft.com/office/drawing/2014/main" xmlns="" id="{B581CE82-34EA-43BC-BCED-388F6EFEDAF4}"/>
              </a:ext>
            </a:extLst>
          </p:cNvPr>
          <p:cNvSpPr>
            <a:spLocks noGrp="1"/>
          </p:cNvSpPr>
          <p:nvPr>
            <p:ph idx="1"/>
          </p:nvPr>
        </p:nvSpPr>
        <p:spPr>
          <a:xfrm>
            <a:off x="1103312" y="1999910"/>
            <a:ext cx="9551436" cy="4195481"/>
          </a:xfrm>
        </p:spPr>
        <p:txBody>
          <a:bodyPr>
            <a:normAutofit fontScale="92500"/>
          </a:bodyPr>
          <a:lstStyle/>
          <a:p>
            <a:pPr marL="0" indent="0">
              <a:buNone/>
            </a:pPr>
            <a:r>
              <a:rPr lang="en-US" sz="3200" b="1" dirty="0">
                <a:solidFill>
                  <a:schemeClr val="bg1"/>
                </a:solidFill>
              </a:rPr>
              <a:t>Four Steps to Team Synergy</a:t>
            </a:r>
          </a:p>
          <a:p>
            <a:pPr marL="0" indent="0">
              <a:buNone/>
            </a:pPr>
            <a:r>
              <a:rPr lang="en-US" sz="2800" dirty="0">
                <a:solidFill>
                  <a:srgbClr val="FFC000"/>
                </a:solidFill>
              </a:rPr>
              <a:t>4. Fair and Regular Evaluations</a:t>
            </a:r>
            <a:r>
              <a:rPr lang="en-US" sz="2800" dirty="0"/>
              <a:t>.</a:t>
            </a:r>
            <a:endParaRPr lang="en-US" dirty="0"/>
          </a:p>
          <a:p>
            <a:pPr>
              <a:buFont typeface="Wingdings" panose="05000000000000000000" pitchFamily="2" charset="2"/>
              <a:buChar char="§"/>
            </a:pPr>
            <a:r>
              <a:rPr lang="en-US" dirty="0"/>
              <a:t>Evaluations are done twice a year in January and July, as per the CCPD General Rules Manual, 2019, and shift cycles typically parallel these periods.</a:t>
            </a:r>
          </a:p>
          <a:p>
            <a:pPr>
              <a:buFont typeface="Wingdings" panose="05000000000000000000" pitchFamily="2" charset="2"/>
              <a:buChar char="§"/>
            </a:pPr>
            <a:r>
              <a:rPr lang="en-US" dirty="0"/>
              <a:t>On average, every six months your team changes it’s dynamic and you have to start over. </a:t>
            </a:r>
          </a:p>
          <a:p>
            <a:pPr>
              <a:buFont typeface="Wingdings" panose="05000000000000000000" pitchFamily="2" charset="2"/>
              <a:buChar char="§"/>
            </a:pPr>
            <a:r>
              <a:rPr lang="en-US" dirty="0"/>
              <a:t>Therefore, it is important that each and every first line patrol supervisor evaluate their officers performance fair and regularly to help the subordinate.</a:t>
            </a:r>
          </a:p>
          <a:p>
            <a:r>
              <a:rPr lang="en-US" dirty="0"/>
              <a:t>Positive feedback can be given publicly, however negative feedback is always done in private (Matthews, &amp; McLees, 2015).</a:t>
            </a:r>
          </a:p>
          <a:p>
            <a:pPr marL="0" indent="0">
              <a:buNone/>
            </a:pPr>
            <a:endParaRPr lang="en-US" dirty="0"/>
          </a:p>
        </p:txBody>
      </p:sp>
    </p:spTree>
    <p:extLst>
      <p:ext uri="{BB962C8B-B14F-4D97-AF65-F5344CB8AC3E}">
        <p14:creationId xmlns:p14="http://schemas.microsoft.com/office/powerpoint/2010/main" val="3718060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9ECAC5-6EBF-4C16-86E4-C889530B9BC8}"/>
              </a:ext>
            </a:extLst>
          </p:cNvPr>
          <p:cNvSpPr>
            <a:spLocks noGrp="1"/>
          </p:cNvSpPr>
          <p:nvPr>
            <p:ph type="title"/>
          </p:nvPr>
        </p:nvSpPr>
        <p:spPr/>
        <p:txBody>
          <a:bodyPr/>
          <a:lstStyle/>
          <a:p>
            <a:r>
              <a:rPr lang="en-US" dirty="0"/>
              <a:t>Understanding Synergy:</a:t>
            </a:r>
            <a:br>
              <a:rPr lang="en-US" dirty="0"/>
            </a:br>
            <a:r>
              <a:rPr lang="en-US" dirty="0"/>
              <a:t>Four Steps to Team Synergy</a:t>
            </a:r>
          </a:p>
        </p:txBody>
      </p:sp>
      <p:sp>
        <p:nvSpPr>
          <p:cNvPr id="3" name="Content Placeholder 2">
            <a:extLst>
              <a:ext uri="{FF2B5EF4-FFF2-40B4-BE49-F238E27FC236}">
                <a16:creationId xmlns:a16="http://schemas.microsoft.com/office/drawing/2014/main" xmlns="" id="{B581CE82-34EA-43BC-BCED-388F6EFEDAF4}"/>
              </a:ext>
            </a:extLst>
          </p:cNvPr>
          <p:cNvSpPr>
            <a:spLocks noGrp="1"/>
          </p:cNvSpPr>
          <p:nvPr>
            <p:ph idx="1"/>
          </p:nvPr>
        </p:nvSpPr>
        <p:spPr>
          <a:xfrm>
            <a:off x="1103312" y="1999910"/>
            <a:ext cx="9551436" cy="4195481"/>
          </a:xfrm>
        </p:spPr>
        <p:txBody>
          <a:bodyPr>
            <a:normAutofit fontScale="92500" lnSpcReduction="20000"/>
          </a:bodyPr>
          <a:lstStyle/>
          <a:p>
            <a:pPr marL="0" indent="0">
              <a:buNone/>
            </a:pPr>
            <a:r>
              <a:rPr lang="en-US" sz="2800" dirty="0">
                <a:solidFill>
                  <a:srgbClr val="FFC000"/>
                </a:solidFill>
              </a:rPr>
              <a:t>Fair and Regular Evaluations, cont...</a:t>
            </a:r>
            <a:endParaRPr lang="en-US" dirty="0"/>
          </a:p>
          <a:p>
            <a:pPr marL="0" indent="0">
              <a:buNone/>
            </a:pPr>
            <a:r>
              <a:rPr lang="en-US" dirty="0">
                <a:solidFill>
                  <a:srgbClr val="FFFF00"/>
                </a:solidFill>
              </a:rPr>
              <a:t>How this helps Synergy</a:t>
            </a:r>
          </a:p>
          <a:p>
            <a:pPr>
              <a:buFont typeface="Arial" panose="020B0604020202020204" pitchFamily="34" charset="0"/>
              <a:buChar char="•"/>
            </a:pPr>
            <a:r>
              <a:rPr lang="en-US" dirty="0"/>
              <a:t>Evaluations or Performance management, is how the department sets goals, establishes the baseline standard, feedback on past performance, identifies training needs and recognizes good work (</a:t>
            </a:r>
            <a:r>
              <a:rPr lang="en-US" dirty="0" err="1"/>
              <a:t>Lidinska</a:t>
            </a:r>
            <a:r>
              <a:rPr lang="en-US" dirty="0"/>
              <a:t>, &amp; </a:t>
            </a:r>
            <a:r>
              <a:rPr lang="en-US" dirty="0" err="1"/>
              <a:t>Jablonsky</a:t>
            </a:r>
            <a:r>
              <a:rPr lang="en-US" dirty="0"/>
              <a:t>, 2018).</a:t>
            </a:r>
          </a:p>
          <a:p>
            <a:pPr>
              <a:buFont typeface="Arial" panose="020B0604020202020204" pitchFamily="34" charset="0"/>
              <a:buChar char="•"/>
            </a:pPr>
            <a:r>
              <a:rPr lang="en-US" dirty="0"/>
              <a:t>This is where a subordinate can understand what is expected out of them and how they can maximize their evaluation (</a:t>
            </a:r>
            <a:r>
              <a:rPr lang="en-US" dirty="0" err="1"/>
              <a:t>Lidinska</a:t>
            </a:r>
            <a:r>
              <a:rPr lang="en-US" dirty="0"/>
              <a:t>, &amp; </a:t>
            </a:r>
            <a:r>
              <a:rPr lang="en-US" dirty="0" err="1"/>
              <a:t>Jablonsky</a:t>
            </a:r>
            <a:r>
              <a:rPr lang="en-US" dirty="0"/>
              <a:t>, 2018).</a:t>
            </a:r>
          </a:p>
          <a:p>
            <a:pPr>
              <a:buFont typeface="Arial" panose="020B0604020202020204" pitchFamily="34" charset="0"/>
              <a:buChar char="•"/>
            </a:pPr>
            <a:r>
              <a:rPr lang="en-US" dirty="0"/>
              <a:t>All Employees especially millennial aged subordinates, want and need consistent and regular feedback. (</a:t>
            </a:r>
            <a:r>
              <a:rPr lang="en-US" dirty="0" err="1"/>
              <a:t>Lidinska</a:t>
            </a:r>
            <a:r>
              <a:rPr lang="en-US" dirty="0"/>
              <a:t>, &amp; </a:t>
            </a:r>
            <a:r>
              <a:rPr lang="en-US" dirty="0" err="1"/>
              <a:t>Jablonsky</a:t>
            </a:r>
            <a:r>
              <a:rPr lang="en-US" dirty="0"/>
              <a:t>, 2018).</a:t>
            </a:r>
          </a:p>
          <a:p>
            <a:pPr>
              <a:buFont typeface="Arial" panose="020B0604020202020204" pitchFamily="34" charset="0"/>
              <a:buChar char="•"/>
            </a:pPr>
            <a:r>
              <a:rPr lang="en-US" dirty="0"/>
              <a:t>By evaluating subordinates not only on individual goals but on the completion of team expectations, it encourages them to work with other officers to reach their own potential.</a:t>
            </a:r>
          </a:p>
          <a:p>
            <a:pPr>
              <a:buFont typeface="Arial" panose="020B0604020202020204" pitchFamily="34" charset="0"/>
              <a:buChar char="•"/>
            </a:pPr>
            <a:r>
              <a:rPr lang="en-US" dirty="0"/>
              <a:t>It is important that this is not confused with rewards and awards.</a:t>
            </a:r>
          </a:p>
        </p:txBody>
      </p:sp>
    </p:spTree>
    <p:extLst>
      <p:ext uri="{BB962C8B-B14F-4D97-AF65-F5344CB8AC3E}">
        <p14:creationId xmlns:p14="http://schemas.microsoft.com/office/powerpoint/2010/main" val="1490470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64788AC-9143-44C8-A219-E24F9EE58CBD}"/>
              </a:ext>
            </a:extLst>
          </p:cNvPr>
          <p:cNvPicPr>
            <a:picLocks noChangeAspect="1"/>
          </p:cNvPicPr>
          <p:nvPr/>
        </p:nvPicPr>
        <p:blipFill>
          <a:blip r:embed="rId3"/>
          <a:stretch>
            <a:fillRect/>
          </a:stretch>
        </p:blipFill>
        <p:spPr>
          <a:xfrm>
            <a:off x="0" y="1215683"/>
            <a:ext cx="12192000" cy="5198369"/>
          </a:xfrm>
          <a:prstGeom prst="rect">
            <a:avLst/>
          </a:prstGeom>
        </p:spPr>
      </p:pic>
      <p:sp>
        <p:nvSpPr>
          <p:cNvPr id="5" name="TextBox 4">
            <a:extLst>
              <a:ext uri="{FF2B5EF4-FFF2-40B4-BE49-F238E27FC236}">
                <a16:creationId xmlns:a16="http://schemas.microsoft.com/office/drawing/2014/main" xmlns="" id="{67716B89-A57F-4E5D-863A-D216EADAB6E7}"/>
              </a:ext>
            </a:extLst>
          </p:cNvPr>
          <p:cNvSpPr txBox="1"/>
          <p:nvPr/>
        </p:nvSpPr>
        <p:spPr>
          <a:xfrm>
            <a:off x="304800" y="6414052"/>
            <a:ext cx="2763898" cy="276999"/>
          </a:xfrm>
          <a:prstGeom prst="rect">
            <a:avLst/>
          </a:prstGeom>
          <a:noFill/>
        </p:spPr>
        <p:txBody>
          <a:bodyPr wrap="none" rtlCol="0">
            <a:spAutoFit/>
          </a:bodyPr>
          <a:lstStyle/>
          <a:p>
            <a:r>
              <a:rPr lang="en-US" sz="1200" dirty="0"/>
              <a:t>Figure 4: Take a break, (</a:t>
            </a:r>
            <a:r>
              <a:rPr lang="en-US" sz="1200" dirty="0">
                <a:hlinkClick r:id="rId4"/>
              </a:rPr>
              <a:t>Jose, 2017</a:t>
            </a:r>
            <a:r>
              <a:rPr lang="en-US" sz="1200" dirty="0"/>
              <a:t>)</a:t>
            </a:r>
          </a:p>
        </p:txBody>
      </p:sp>
    </p:spTree>
    <p:extLst>
      <p:ext uri="{BB962C8B-B14F-4D97-AF65-F5344CB8AC3E}">
        <p14:creationId xmlns:p14="http://schemas.microsoft.com/office/powerpoint/2010/main" val="2362614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B428E1-84E3-45C6-869A-D7F767D79FAB}"/>
              </a:ext>
            </a:extLst>
          </p:cNvPr>
          <p:cNvSpPr>
            <a:spLocks noGrp="1"/>
          </p:cNvSpPr>
          <p:nvPr>
            <p:ph type="title"/>
          </p:nvPr>
        </p:nvSpPr>
        <p:spPr>
          <a:xfrm>
            <a:off x="1154956" y="2637183"/>
            <a:ext cx="8825657" cy="1192695"/>
          </a:xfrm>
        </p:spPr>
        <p:txBody>
          <a:bodyPr/>
          <a:lstStyle/>
          <a:p>
            <a:r>
              <a:rPr lang="en-US" sz="7200" dirty="0">
                <a:solidFill>
                  <a:srgbClr val="FFC000"/>
                </a:solidFill>
              </a:rPr>
              <a:t>Objective 2:</a:t>
            </a:r>
          </a:p>
        </p:txBody>
      </p:sp>
      <p:sp>
        <p:nvSpPr>
          <p:cNvPr id="3" name="Text Placeholder 2">
            <a:extLst>
              <a:ext uri="{FF2B5EF4-FFF2-40B4-BE49-F238E27FC236}">
                <a16:creationId xmlns:a16="http://schemas.microsoft.com/office/drawing/2014/main" xmlns="" id="{E0AD801E-7C68-4B4E-816F-4870B4910EB0}"/>
              </a:ext>
            </a:extLst>
          </p:cNvPr>
          <p:cNvSpPr>
            <a:spLocks noGrp="1"/>
          </p:cNvSpPr>
          <p:nvPr>
            <p:ph type="body" idx="1"/>
          </p:nvPr>
        </p:nvSpPr>
        <p:spPr>
          <a:xfrm>
            <a:off x="1815547" y="4777381"/>
            <a:ext cx="9382540" cy="860400"/>
          </a:xfrm>
        </p:spPr>
        <p:txBody>
          <a:bodyPr>
            <a:noAutofit/>
          </a:bodyPr>
          <a:lstStyle/>
          <a:p>
            <a:r>
              <a:rPr lang="en-US" sz="4000" dirty="0">
                <a:solidFill>
                  <a:srgbClr val="FFC000"/>
                </a:solidFill>
              </a:rPr>
              <a:t>Understanding Negative Synergy</a:t>
            </a:r>
            <a:endParaRPr lang="en-US" sz="4000" dirty="0"/>
          </a:p>
        </p:txBody>
      </p:sp>
    </p:spTree>
    <p:extLst>
      <p:ext uri="{BB962C8B-B14F-4D97-AF65-F5344CB8AC3E}">
        <p14:creationId xmlns:p14="http://schemas.microsoft.com/office/powerpoint/2010/main" val="338156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p:txBody>
          <a:bodyPr/>
          <a:lstStyle/>
          <a:p>
            <a:r>
              <a:rPr lang="en-US" dirty="0">
                <a:solidFill>
                  <a:srgbClr val="FFC000"/>
                </a:solidFill>
              </a:rPr>
              <a:t>2. Understanding Negative Synergy</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722783"/>
            <a:ext cx="8946541" cy="1934818"/>
          </a:xfrm>
        </p:spPr>
        <p:txBody>
          <a:bodyPr>
            <a:normAutofit/>
          </a:bodyPr>
          <a:lstStyle/>
          <a:p>
            <a:pPr marL="0" indent="0">
              <a:buNone/>
            </a:pPr>
            <a:r>
              <a:rPr lang="en-US" sz="2800" b="1" dirty="0">
                <a:solidFill>
                  <a:schemeClr val="bg1">
                    <a:lumMod val="95000"/>
                    <a:lumOff val="5000"/>
                  </a:schemeClr>
                </a:solidFill>
              </a:rPr>
              <a:t>Negative Synergy can develop in a group. This is anything that is counterproductive to the team accomplishing goals and expectations.</a:t>
            </a:r>
          </a:p>
          <a:p>
            <a:pPr marL="0" indent="0">
              <a:buNone/>
            </a:pPr>
            <a:endParaRPr lang="en-US" sz="2800" b="1" dirty="0">
              <a:solidFill>
                <a:schemeClr val="bg1">
                  <a:lumMod val="95000"/>
                  <a:lumOff val="5000"/>
                </a:schemeClr>
              </a:solidFill>
            </a:endParaRPr>
          </a:p>
        </p:txBody>
      </p:sp>
      <p:pic>
        <p:nvPicPr>
          <p:cNvPr id="8" name="Picture 7">
            <a:extLst>
              <a:ext uri="{FF2B5EF4-FFF2-40B4-BE49-F238E27FC236}">
                <a16:creationId xmlns:a16="http://schemas.microsoft.com/office/drawing/2014/main" xmlns="" id="{BC6F345D-1C50-4D01-B75A-8A4BADA97C15}"/>
              </a:ext>
            </a:extLst>
          </p:cNvPr>
          <p:cNvPicPr>
            <a:picLocks noChangeAspect="1"/>
          </p:cNvPicPr>
          <p:nvPr/>
        </p:nvPicPr>
        <p:blipFill>
          <a:blip r:embed="rId3"/>
          <a:stretch>
            <a:fillRect/>
          </a:stretch>
        </p:blipFill>
        <p:spPr>
          <a:xfrm>
            <a:off x="3048000" y="3123313"/>
            <a:ext cx="4860699" cy="3242086"/>
          </a:xfrm>
          <a:prstGeom prst="rect">
            <a:avLst/>
          </a:prstGeom>
        </p:spPr>
      </p:pic>
      <p:sp>
        <p:nvSpPr>
          <p:cNvPr id="9" name="TextBox 8">
            <a:extLst>
              <a:ext uri="{FF2B5EF4-FFF2-40B4-BE49-F238E27FC236}">
                <a16:creationId xmlns:a16="http://schemas.microsoft.com/office/drawing/2014/main" xmlns="" id="{5BAD439A-84B3-4653-929C-C16FD6E24362}"/>
              </a:ext>
            </a:extLst>
          </p:cNvPr>
          <p:cNvSpPr txBox="1"/>
          <p:nvPr/>
        </p:nvSpPr>
        <p:spPr>
          <a:xfrm>
            <a:off x="304800" y="6414052"/>
            <a:ext cx="4211409" cy="276999"/>
          </a:xfrm>
          <a:prstGeom prst="rect">
            <a:avLst/>
          </a:prstGeom>
          <a:noFill/>
        </p:spPr>
        <p:txBody>
          <a:bodyPr wrap="none" rtlCol="0">
            <a:spAutoFit/>
          </a:bodyPr>
          <a:lstStyle/>
          <a:p>
            <a:r>
              <a:rPr lang="en-US" sz="1200" dirty="0"/>
              <a:t>Figure 5: Teamwork matters, (</a:t>
            </a:r>
            <a:r>
              <a:rPr lang="en-US" sz="1200" dirty="0">
                <a:hlinkClick r:id="rId4"/>
              </a:rPr>
              <a:t>Labor Solutions AU, 2015</a:t>
            </a:r>
            <a:r>
              <a:rPr lang="en-US" sz="1200" dirty="0"/>
              <a:t>)</a:t>
            </a:r>
          </a:p>
        </p:txBody>
      </p:sp>
    </p:spTree>
    <p:extLst>
      <p:ext uri="{BB962C8B-B14F-4D97-AF65-F5344CB8AC3E}">
        <p14:creationId xmlns:p14="http://schemas.microsoft.com/office/powerpoint/2010/main" val="2047955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p:txBody>
          <a:bodyPr/>
          <a:lstStyle/>
          <a:p>
            <a:r>
              <a:rPr lang="en-US" dirty="0">
                <a:solidFill>
                  <a:schemeClr val="tx1"/>
                </a:solidFill>
              </a:rPr>
              <a:t>Understanding Negative Synergy</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p:txBody>
          <a:bodyPr>
            <a:normAutofit fontScale="85000" lnSpcReduction="20000"/>
          </a:bodyPr>
          <a:lstStyle/>
          <a:p>
            <a:pPr marL="0" indent="0">
              <a:buNone/>
            </a:pPr>
            <a:r>
              <a:rPr lang="en-US" sz="2800" b="1" dirty="0">
                <a:solidFill>
                  <a:schemeClr val="bg1">
                    <a:lumMod val="95000"/>
                    <a:lumOff val="5000"/>
                  </a:schemeClr>
                </a:solidFill>
              </a:rPr>
              <a:t>Examples of Negative Synergies:</a:t>
            </a:r>
          </a:p>
          <a:p>
            <a:pPr>
              <a:buFont typeface="Arial" panose="020B0604020202020204" pitchFamily="34" charset="0"/>
              <a:buChar char="•"/>
            </a:pPr>
            <a:r>
              <a:rPr lang="en-US" sz="2600" dirty="0"/>
              <a:t>A negative officer who frequently expresses undesirable comments or behaviors.</a:t>
            </a:r>
          </a:p>
          <a:p>
            <a:pPr>
              <a:buFont typeface="Arial" panose="020B0604020202020204" pitchFamily="34" charset="0"/>
              <a:buChar char="•"/>
            </a:pPr>
            <a:r>
              <a:rPr lang="en-US" sz="2600" dirty="0"/>
              <a:t>Discontent with the organization/department.</a:t>
            </a:r>
          </a:p>
          <a:p>
            <a:pPr>
              <a:buFont typeface="Arial" panose="020B0604020202020204" pitchFamily="34" charset="0"/>
              <a:buChar char="•"/>
            </a:pPr>
            <a:r>
              <a:rPr lang="en-US" sz="2600" dirty="0"/>
              <a:t>The team being, Resistant to change.</a:t>
            </a:r>
          </a:p>
          <a:p>
            <a:pPr>
              <a:buFont typeface="Arial" panose="020B0604020202020204" pitchFamily="34" charset="0"/>
              <a:buChar char="•"/>
            </a:pPr>
            <a:r>
              <a:rPr lang="en-US" sz="2600" dirty="0"/>
              <a:t>Not enough information for the team to build on.</a:t>
            </a:r>
          </a:p>
          <a:p>
            <a:pPr>
              <a:buFont typeface="Arial" panose="020B0604020202020204" pitchFamily="34" charset="0"/>
              <a:buChar char="•"/>
            </a:pPr>
            <a:r>
              <a:rPr lang="en-US" sz="2600" dirty="0"/>
              <a:t>Too many “chiefs”, and not enough team players.</a:t>
            </a:r>
          </a:p>
          <a:p>
            <a:pPr>
              <a:buFont typeface="Arial" panose="020B0604020202020204" pitchFamily="34" charset="0"/>
              <a:buChar char="•"/>
            </a:pPr>
            <a:r>
              <a:rPr lang="en-US" sz="2600" dirty="0"/>
              <a:t>One or more people “sand bagging,” and allowing the others to do the work.</a:t>
            </a:r>
          </a:p>
          <a:p>
            <a:pPr>
              <a:buFont typeface="Arial" panose="020B0604020202020204" pitchFamily="34" charset="0"/>
              <a:buChar char="•"/>
            </a:pPr>
            <a:r>
              <a:rPr lang="en-US" sz="2600" dirty="0"/>
              <a:t>One or more people drawing from the others to seek individual wants/goals before the team.</a:t>
            </a:r>
          </a:p>
        </p:txBody>
      </p:sp>
    </p:spTree>
    <p:extLst>
      <p:ext uri="{BB962C8B-B14F-4D97-AF65-F5344CB8AC3E}">
        <p14:creationId xmlns:p14="http://schemas.microsoft.com/office/powerpoint/2010/main" val="2224543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p:txBody>
          <a:bodyPr/>
          <a:lstStyle/>
          <a:p>
            <a:r>
              <a:rPr lang="en-US" sz="3600" dirty="0">
                <a:solidFill>
                  <a:schemeClr val="tx1"/>
                </a:solidFill>
              </a:rPr>
              <a:t>Negative Synergy is detrimental </a:t>
            </a:r>
            <a:br>
              <a:rPr lang="en-US" sz="3600" dirty="0">
                <a:solidFill>
                  <a:schemeClr val="tx1"/>
                </a:solidFill>
              </a:rPr>
            </a:br>
            <a:r>
              <a:rPr lang="en-US" sz="3600" dirty="0">
                <a:solidFill>
                  <a:schemeClr val="tx1"/>
                </a:solidFill>
              </a:rPr>
              <a:t>to successful Team building</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p:txBody>
          <a:bodyPr>
            <a:normAutofit fontScale="77500" lnSpcReduction="20000"/>
          </a:bodyPr>
          <a:lstStyle/>
          <a:p>
            <a:pPr marL="0" indent="0">
              <a:buNone/>
            </a:pPr>
            <a:r>
              <a:rPr lang="en-US" sz="2800" b="1" dirty="0">
                <a:solidFill>
                  <a:schemeClr val="bg1">
                    <a:lumMod val="95000"/>
                    <a:lumOff val="5000"/>
                  </a:schemeClr>
                </a:solidFill>
              </a:rPr>
              <a:t>Effects of Negative Synergies:</a:t>
            </a:r>
          </a:p>
          <a:p>
            <a:pPr>
              <a:buFont typeface="Arial" panose="020B0604020202020204" pitchFamily="34" charset="0"/>
              <a:buChar char="•"/>
            </a:pPr>
            <a:r>
              <a:rPr lang="en-US" sz="2600" dirty="0"/>
              <a:t>Brings down the overall morale of those involved. And fuels frustration and lack of respect.</a:t>
            </a:r>
          </a:p>
          <a:p>
            <a:pPr>
              <a:buFont typeface="Arial" panose="020B0604020202020204" pitchFamily="34" charset="0"/>
              <a:buChar char="•"/>
            </a:pPr>
            <a:r>
              <a:rPr lang="en-US" sz="2600" dirty="0"/>
              <a:t>It is hard for members to “buy in” if they feel the organization is “out to get them.”</a:t>
            </a:r>
          </a:p>
          <a:p>
            <a:pPr>
              <a:buFont typeface="Arial" panose="020B0604020202020204" pitchFamily="34" charset="0"/>
              <a:buChar char="•"/>
            </a:pPr>
            <a:r>
              <a:rPr lang="en-US" sz="2600" dirty="0"/>
              <a:t>Synergy requires flexibility, being open to others thoughts and ideas.</a:t>
            </a:r>
          </a:p>
          <a:p>
            <a:pPr>
              <a:buFont typeface="Arial" panose="020B0604020202020204" pitchFamily="34" charset="0"/>
              <a:buChar char="•"/>
            </a:pPr>
            <a:r>
              <a:rPr lang="en-US" sz="2600" dirty="0"/>
              <a:t>If the direction is not clear, precious time is lost trying to find the way.</a:t>
            </a:r>
          </a:p>
          <a:p>
            <a:pPr>
              <a:buFont typeface="Arial" panose="020B0604020202020204" pitchFamily="34" charset="0"/>
              <a:buChar char="•"/>
            </a:pPr>
            <a:r>
              <a:rPr lang="en-US" sz="2600" dirty="0"/>
              <a:t>There is a time for each person to lead, but too many leaders can cause strife and harm the team.</a:t>
            </a:r>
          </a:p>
          <a:p>
            <a:pPr>
              <a:buFont typeface="Arial" panose="020B0604020202020204" pitchFamily="34" charset="0"/>
              <a:buChar char="•"/>
            </a:pPr>
            <a:r>
              <a:rPr lang="en-US" sz="2600" dirty="0"/>
              <a:t>Laziness and loafing have to be dealt with quickly so that those who are putting in the effort see that you stand behind them.</a:t>
            </a:r>
          </a:p>
          <a:p>
            <a:pPr>
              <a:buFont typeface="Arial" panose="020B0604020202020204" pitchFamily="34" charset="0"/>
              <a:buChar char="•"/>
            </a:pPr>
            <a:r>
              <a:rPr lang="en-US" sz="2600" dirty="0"/>
              <a:t>Self-interests that take from the success of everyone as a whole are selfish and contradictory to team building.</a:t>
            </a:r>
          </a:p>
        </p:txBody>
      </p:sp>
    </p:spTree>
    <p:extLst>
      <p:ext uri="{BB962C8B-B14F-4D97-AF65-F5344CB8AC3E}">
        <p14:creationId xmlns:p14="http://schemas.microsoft.com/office/powerpoint/2010/main" val="2226725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938760"/>
          </a:xfrm>
        </p:spPr>
        <p:txBody>
          <a:bodyPr/>
          <a:lstStyle/>
          <a:p>
            <a:r>
              <a:rPr lang="en-US" sz="3600" dirty="0">
                <a:solidFill>
                  <a:schemeClr val="tx1"/>
                </a:solidFill>
              </a:rPr>
              <a:t>Some Negative Synergy is unavoidable</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391478"/>
            <a:ext cx="10021888" cy="5253162"/>
          </a:xfrm>
        </p:spPr>
        <p:txBody>
          <a:bodyPr>
            <a:normAutofit fontScale="85000" lnSpcReduction="20000"/>
          </a:bodyPr>
          <a:lstStyle/>
          <a:p>
            <a:pPr marL="0" indent="0">
              <a:buNone/>
            </a:pPr>
            <a:r>
              <a:rPr lang="en-US" sz="2600" dirty="0">
                <a:solidFill>
                  <a:srgbClr val="FFFF00"/>
                </a:solidFill>
              </a:rPr>
              <a:t>Being cognizant that some Negative Synergy is unavoidable and likely to continue, is important.</a:t>
            </a:r>
          </a:p>
          <a:p>
            <a:pPr marL="0" indent="0">
              <a:buNone/>
            </a:pPr>
            <a:endParaRPr lang="en-US" sz="1600" dirty="0">
              <a:solidFill>
                <a:srgbClr val="FFC000"/>
              </a:solidFill>
            </a:endParaRPr>
          </a:p>
          <a:p>
            <a:pPr marL="0" indent="0">
              <a:buNone/>
            </a:pPr>
            <a:r>
              <a:rPr lang="en-US" sz="2600" dirty="0">
                <a:solidFill>
                  <a:srgbClr val="FFC000"/>
                </a:solidFill>
              </a:rPr>
              <a:t>Team members (officers) have many stressors, that have to be taken into consideration. Such as but not limited to:</a:t>
            </a:r>
          </a:p>
          <a:p>
            <a:pPr marL="0" indent="0">
              <a:buNone/>
            </a:pPr>
            <a:endParaRPr lang="en-US" sz="1600" dirty="0">
              <a:solidFill>
                <a:srgbClr val="FFC000"/>
              </a:solidFill>
            </a:endParaRPr>
          </a:p>
          <a:p>
            <a:pPr>
              <a:buFont typeface="Arial" panose="020B0604020202020204" pitchFamily="34" charset="0"/>
              <a:buChar char="•"/>
            </a:pPr>
            <a:r>
              <a:rPr lang="en-US" sz="2600" dirty="0"/>
              <a:t>Critical Events, (deaths, shootings, assaults)</a:t>
            </a:r>
          </a:p>
          <a:p>
            <a:pPr>
              <a:buFont typeface="Arial" panose="020B0604020202020204" pitchFamily="34" charset="0"/>
              <a:buChar char="•"/>
            </a:pPr>
            <a:r>
              <a:rPr lang="en-US" sz="2600" dirty="0"/>
              <a:t>Post-Traumatic Stress Disorder (PTSD).                                                                 As per </a:t>
            </a:r>
            <a:r>
              <a:rPr lang="en-US" sz="2600" dirty="0" err="1"/>
              <a:t>Oehme</a:t>
            </a:r>
            <a:r>
              <a:rPr lang="en-US" sz="2600" dirty="0"/>
              <a:t>, Donnelly and Martin (2012), PTSD in officers’ is reported as high as 8-17%, whereas the general population is at about 3.5%. </a:t>
            </a:r>
          </a:p>
          <a:p>
            <a:pPr>
              <a:buFont typeface="Arial" panose="020B0604020202020204" pitchFamily="34" charset="0"/>
              <a:buChar char="•"/>
            </a:pPr>
            <a:r>
              <a:rPr lang="en-US" sz="2600" dirty="0"/>
              <a:t>Depression, Anger management issues.</a:t>
            </a:r>
          </a:p>
          <a:p>
            <a:pPr>
              <a:buFont typeface="Arial" panose="020B0604020202020204" pitchFamily="34" charset="0"/>
              <a:buChar char="•"/>
            </a:pPr>
            <a:r>
              <a:rPr lang="en-US" sz="2600" dirty="0"/>
              <a:t>Family Issues, (divorce, separation, child custody).</a:t>
            </a:r>
          </a:p>
          <a:p>
            <a:pPr>
              <a:buFont typeface="Arial" panose="020B0604020202020204" pitchFamily="34" charset="0"/>
              <a:buChar char="•"/>
            </a:pPr>
            <a:r>
              <a:rPr lang="en-US" sz="2600" dirty="0"/>
              <a:t>Too much overtime or off duty work.</a:t>
            </a:r>
          </a:p>
          <a:p>
            <a:pPr>
              <a:buFont typeface="Arial" panose="020B0604020202020204" pitchFamily="34" charset="0"/>
              <a:buChar char="•"/>
            </a:pPr>
            <a:r>
              <a:rPr lang="en-US" sz="2600" dirty="0"/>
              <a:t>Alcoholism.</a:t>
            </a:r>
          </a:p>
        </p:txBody>
      </p:sp>
    </p:spTree>
    <p:extLst>
      <p:ext uri="{BB962C8B-B14F-4D97-AF65-F5344CB8AC3E}">
        <p14:creationId xmlns:p14="http://schemas.microsoft.com/office/powerpoint/2010/main" val="4099676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51FDC9-2290-4E75-AAD5-A4406EA4F6E9}"/>
              </a:ext>
            </a:extLst>
          </p:cNvPr>
          <p:cNvSpPr>
            <a:spLocks noGrp="1"/>
          </p:cNvSpPr>
          <p:nvPr>
            <p:ph type="title"/>
          </p:nvPr>
        </p:nvSpPr>
        <p:spPr/>
        <p:txBody>
          <a:bodyPr/>
          <a:lstStyle/>
          <a:p>
            <a:r>
              <a:rPr lang="en-US" sz="3600" b="1" dirty="0">
                <a:solidFill>
                  <a:srgbClr val="FF0000"/>
                </a:solidFill>
              </a:rPr>
              <a:t>HABIT 6 - SYNERGY</a:t>
            </a:r>
            <a:r>
              <a:rPr lang="en-US" sz="3600" b="1" dirty="0">
                <a:solidFill>
                  <a:srgbClr val="FFFF00"/>
                </a:solidFill>
              </a:rPr>
              <a:t/>
            </a:r>
            <a:br>
              <a:rPr lang="en-US" sz="3600" b="1" dirty="0">
                <a:solidFill>
                  <a:srgbClr val="FFFF00"/>
                </a:solidFill>
              </a:rPr>
            </a:br>
            <a:r>
              <a:rPr lang="en-US" sz="3600" b="1" dirty="0">
                <a:solidFill>
                  <a:srgbClr val="FFFF00"/>
                </a:solidFill>
              </a:rPr>
              <a:t>Synergy and Negative Synergy Explained</a:t>
            </a:r>
          </a:p>
        </p:txBody>
      </p:sp>
      <p:sp>
        <p:nvSpPr>
          <p:cNvPr id="3" name="Content Placeholder 2">
            <a:extLst>
              <a:ext uri="{FF2B5EF4-FFF2-40B4-BE49-F238E27FC236}">
                <a16:creationId xmlns:a16="http://schemas.microsoft.com/office/drawing/2014/main" xmlns="" id="{E8990CF0-5A4B-4781-A4C6-C01B68F7A719}"/>
              </a:ext>
            </a:extLst>
          </p:cNvPr>
          <p:cNvSpPr>
            <a:spLocks noGrp="1"/>
          </p:cNvSpPr>
          <p:nvPr>
            <p:ph idx="1"/>
          </p:nvPr>
        </p:nvSpPr>
        <p:spPr>
          <a:xfrm>
            <a:off x="530088" y="6520070"/>
            <a:ext cx="11277600" cy="337930"/>
          </a:xfrm>
        </p:spPr>
        <p:txBody>
          <a:bodyPr>
            <a:normAutofit/>
          </a:bodyPr>
          <a:lstStyle/>
          <a:p>
            <a:pPr marL="0" indent="0">
              <a:buNone/>
            </a:pPr>
            <a:r>
              <a:rPr lang="en-US" sz="1200" dirty="0" err="1"/>
              <a:t>MinionNoMore</a:t>
            </a:r>
            <a:r>
              <a:rPr lang="en-US" sz="1200" dirty="0"/>
              <a:t>. (2016, JUL 16). Habit 6 – synergy. Retrieved from https://youtu.be/GAnJeey-6_Y</a:t>
            </a:r>
          </a:p>
        </p:txBody>
      </p:sp>
      <p:pic>
        <p:nvPicPr>
          <p:cNvPr id="4" name="Online Media 3" title="￰ﾟﾌﾱ￰ﾟﾤﾝHABIT 6 - SYNERGY ￰ﾟﾤﾝ￰ﾟﾌﾱ">
            <a:hlinkClick r:id="" action="ppaction://media"/>
            <a:extLst>
              <a:ext uri="{FF2B5EF4-FFF2-40B4-BE49-F238E27FC236}">
                <a16:creationId xmlns:a16="http://schemas.microsoft.com/office/drawing/2014/main" xmlns="" id="{AAEF865B-2B4B-455A-B0E9-381AD3B929E7}"/>
              </a:ext>
            </a:extLst>
          </p:cNvPr>
          <p:cNvPicPr>
            <a:picLocks noRot="1" noChangeAspect="1"/>
          </p:cNvPicPr>
          <p:nvPr>
            <a:videoFile r:link="rId1"/>
          </p:nvPr>
        </p:nvPicPr>
        <p:blipFill>
          <a:blip r:embed="rId4"/>
          <a:stretch>
            <a:fillRect/>
          </a:stretch>
        </p:blipFill>
        <p:spPr>
          <a:xfrm>
            <a:off x="1358707" y="1656521"/>
            <a:ext cx="8442242" cy="4748761"/>
          </a:xfrm>
          <a:prstGeom prst="rect">
            <a:avLst/>
          </a:prstGeom>
        </p:spPr>
      </p:pic>
    </p:spTree>
    <p:extLst>
      <p:ext uri="{BB962C8B-B14F-4D97-AF65-F5344CB8AC3E}">
        <p14:creationId xmlns:p14="http://schemas.microsoft.com/office/powerpoint/2010/main" val="340072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B428E1-84E3-45C6-869A-D7F767D79FAB}"/>
              </a:ext>
            </a:extLst>
          </p:cNvPr>
          <p:cNvSpPr>
            <a:spLocks noGrp="1"/>
          </p:cNvSpPr>
          <p:nvPr>
            <p:ph type="title"/>
          </p:nvPr>
        </p:nvSpPr>
        <p:spPr>
          <a:xfrm>
            <a:off x="1154956" y="2637183"/>
            <a:ext cx="8825657" cy="1192695"/>
          </a:xfrm>
        </p:spPr>
        <p:txBody>
          <a:bodyPr/>
          <a:lstStyle/>
          <a:p>
            <a:r>
              <a:rPr lang="en-US" sz="7200" dirty="0">
                <a:solidFill>
                  <a:srgbClr val="FFC000"/>
                </a:solidFill>
              </a:rPr>
              <a:t>Objective 3:</a:t>
            </a:r>
          </a:p>
        </p:txBody>
      </p:sp>
      <p:sp>
        <p:nvSpPr>
          <p:cNvPr id="3" name="Text Placeholder 2">
            <a:extLst>
              <a:ext uri="{FF2B5EF4-FFF2-40B4-BE49-F238E27FC236}">
                <a16:creationId xmlns:a16="http://schemas.microsoft.com/office/drawing/2014/main" xmlns="" id="{E0AD801E-7C68-4B4E-816F-4870B4910EB0}"/>
              </a:ext>
            </a:extLst>
          </p:cNvPr>
          <p:cNvSpPr>
            <a:spLocks noGrp="1"/>
          </p:cNvSpPr>
          <p:nvPr>
            <p:ph type="body" idx="1"/>
          </p:nvPr>
        </p:nvSpPr>
        <p:spPr>
          <a:xfrm>
            <a:off x="1815547" y="4777381"/>
            <a:ext cx="9382540" cy="860400"/>
          </a:xfrm>
        </p:spPr>
        <p:txBody>
          <a:bodyPr>
            <a:noAutofit/>
          </a:bodyPr>
          <a:lstStyle/>
          <a:p>
            <a:r>
              <a:rPr lang="en-US" sz="4000" dirty="0">
                <a:solidFill>
                  <a:srgbClr val="FFC000"/>
                </a:solidFill>
              </a:rPr>
              <a:t>Getting Officers to Buy in</a:t>
            </a:r>
            <a:endParaRPr lang="en-US" sz="4000" dirty="0"/>
          </a:p>
        </p:txBody>
      </p:sp>
    </p:spTree>
    <p:extLst>
      <p:ext uri="{BB962C8B-B14F-4D97-AF65-F5344CB8AC3E}">
        <p14:creationId xmlns:p14="http://schemas.microsoft.com/office/powerpoint/2010/main" val="3231272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842682"/>
          </a:xfrm>
        </p:spPr>
        <p:txBody>
          <a:bodyPr/>
          <a:lstStyle/>
          <a:p>
            <a:r>
              <a:rPr lang="en-US" dirty="0">
                <a:solidFill>
                  <a:srgbClr val="FFC000"/>
                </a:solidFill>
              </a:rPr>
              <a:t>3. Getting officers to Buy in.</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722782"/>
            <a:ext cx="8946541" cy="4558747"/>
          </a:xfrm>
        </p:spPr>
        <p:txBody>
          <a:bodyPr>
            <a:normAutofit/>
          </a:bodyPr>
          <a:lstStyle/>
          <a:p>
            <a:r>
              <a:rPr lang="en-US" sz="2800" dirty="0"/>
              <a:t>One of the most difficult things a 1</a:t>
            </a:r>
            <a:r>
              <a:rPr lang="en-US" sz="2800" baseline="30000" dirty="0"/>
              <a:t>st</a:t>
            </a:r>
            <a:r>
              <a:rPr lang="en-US" sz="2800" dirty="0"/>
              <a:t> line police supervisor will do, is getting patrol officers who work independently to work as a cohesive team.</a:t>
            </a:r>
          </a:p>
          <a:p>
            <a:r>
              <a:rPr lang="en-US" sz="2800" dirty="0"/>
              <a:t>Patrol officers make life changing decisions every day, that affect themselves and the citizens they serve.</a:t>
            </a:r>
          </a:p>
          <a:p>
            <a:r>
              <a:rPr lang="en-US" sz="2800" dirty="0"/>
              <a:t>A perceived sign of weakness is an officer who prefers to work as a 2-man unit, to officers who prefer to ride solo.</a:t>
            </a:r>
          </a:p>
          <a:p>
            <a:pPr marL="0" indent="0">
              <a:buNone/>
            </a:pPr>
            <a:endParaRPr lang="en-US" sz="2800" b="1" dirty="0">
              <a:solidFill>
                <a:schemeClr val="bg1">
                  <a:lumMod val="95000"/>
                  <a:lumOff val="5000"/>
                </a:schemeClr>
              </a:solidFill>
            </a:endParaRPr>
          </a:p>
          <a:p>
            <a:pPr marL="0" indent="0">
              <a:buNone/>
            </a:pPr>
            <a:endParaRPr lang="en-US" sz="2800" b="1" dirty="0">
              <a:solidFill>
                <a:schemeClr val="bg1">
                  <a:lumMod val="95000"/>
                  <a:lumOff val="5000"/>
                </a:schemeClr>
              </a:solidFill>
            </a:endParaRPr>
          </a:p>
        </p:txBody>
      </p:sp>
    </p:spTree>
    <p:extLst>
      <p:ext uri="{BB962C8B-B14F-4D97-AF65-F5344CB8AC3E}">
        <p14:creationId xmlns:p14="http://schemas.microsoft.com/office/powerpoint/2010/main" val="1589883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842682"/>
          </a:xfrm>
        </p:spPr>
        <p:txBody>
          <a:bodyPr/>
          <a:lstStyle/>
          <a:p>
            <a:r>
              <a:rPr lang="en-US" dirty="0">
                <a:solidFill>
                  <a:srgbClr val="FFC000"/>
                </a:solidFill>
              </a:rPr>
              <a:t>Getting officers to Buy in.</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722782"/>
            <a:ext cx="8946541" cy="4558747"/>
          </a:xfrm>
        </p:spPr>
        <p:txBody>
          <a:bodyPr>
            <a:normAutofit fontScale="92500"/>
          </a:bodyPr>
          <a:lstStyle/>
          <a:p>
            <a:pPr marL="0" indent="0">
              <a:buNone/>
            </a:pPr>
            <a:r>
              <a:rPr lang="en-US" sz="2800" b="1" dirty="0">
                <a:solidFill>
                  <a:srgbClr val="FFC000"/>
                </a:solidFill>
              </a:rPr>
              <a:t>Five Steps to get officers to buy into working as a team.</a:t>
            </a:r>
          </a:p>
          <a:p>
            <a:pPr marL="514350" indent="-514350">
              <a:buFont typeface="+mj-lt"/>
              <a:buAutoNum type="arabicPeriod"/>
            </a:pPr>
            <a:r>
              <a:rPr lang="en-US" sz="2800" dirty="0">
                <a:solidFill>
                  <a:srgbClr val="FF0000"/>
                </a:solidFill>
              </a:rPr>
              <a:t>SHARE</a:t>
            </a:r>
            <a:r>
              <a:rPr lang="en-US" sz="2800" dirty="0"/>
              <a:t> the vision you have with them, and tell them what the ultimate plan is.</a:t>
            </a:r>
          </a:p>
          <a:p>
            <a:pPr marL="514350" indent="-514350">
              <a:buFont typeface="+mj-lt"/>
              <a:buAutoNum type="arabicPeriod"/>
            </a:pPr>
            <a:r>
              <a:rPr lang="en-US" sz="2800" dirty="0">
                <a:solidFill>
                  <a:srgbClr val="FF0000"/>
                </a:solidFill>
              </a:rPr>
              <a:t>LISTEN</a:t>
            </a:r>
            <a:r>
              <a:rPr lang="en-US" sz="2800" dirty="0"/>
              <a:t> and solicit subordinate ideas on how to make them come to fruition.</a:t>
            </a:r>
          </a:p>
          <a:p>
            <a:pPr marL="514350" indent="-514350">
              <a:buFont typeface="+mj-lt"/>
              <a:buAutoNum type="arabicPeriod"/>
            </a:pPr>
            <a:r>
              <a:rPr lang="en-US" sz="2800" dirty="0">
                <a:solidFill>
                  <a:srgbClr val="FF0000"/>
                </a:solidFill>
              </a:rPr>
              <a:t>INCORPORATE</a:t>
            </a:r>
            <a:r>
              <a:rPr lang="en-US" sz="2800" dirty="0"/>
              <a:t> those ideas where you can. Remember there is more than one way to do it.</a:t>
            </a:r>
          </a:p>
          <a:p>
            <a:pPr marL="514350" indent="-514350">
              <a:buFont typeface="+mj-lt"/>
              <a:buAutoNum type="arabicPeriod"/>
            </a:pPr>
            <a:r>
              <a:rPr lang="en-US" sz="2800" dirty="0">
                <a:solidFill>
                  <a:srgbClr val="FF0000"/>
                </a:solidFill>
              </a:rPr>
              <a:t>COMPARE</a:t>
            </a:r>
            <a:r>
              <a:rPr lang="en-US" sz="2800" dirty="0"/>
              <a:t> their efforts to others.</a:t>
            </a:r>
          </a:p>
          <a:p>
            <a:pPr marL="514350" indent="-514350">
              <a:buFont typeface="+mj-lt"/>
              <a:buAutoNum type="arabicPeriod"/>
            </a:pPr>
            <a:r>
              <a:rPr lang="en-US" sz="2800" dirty="0">
                <a:solidFill>
                  <a:srgbClr val="FF0000"/>
                </a:solidFill>
              </a:rPr>
              <a:t>LEAD</a:t>
            </a:r>
            <a:r>
              <a:rPr lang="en-US" sz="2800" dirty="0"/>
              <a:t> by example.</a:t>
            </a:r>
          </a:p>
          <a:p>
            <a:pPr marL="514350" indent="-514350">
              <a:buAutoNum type="arabicPeriod"/>
            </a:pPr>
            <a:endParaRPr lang="en-US" sz="2800" b="1" dirty="0">
              <a:solidFill>
                <a:schemeClr val="bg1">
                  <a:lumMod val="95000"/>
                  <a:lumOff val="5000"/>
                </a:schemeClr>
              </a:solidFill>
            </a:endParaRPr>
          </a:p>
          <a:p>
            <a:pPr marL="514350" indent="-514350">
              <a:buAutoNum type="arabicPeriod"/>
            </a:pPr>
            <a:endParaRPr lang="en-US" sz="2800" b="1" dirty="0">
              <a:solidFill>
                <a:schemeClr val="bg1">
                  <a:lumMod val="95000"/>
                  <a:lumOff val="5000"/>
                </a:schemeClr>
              </a:solidFill>
            </a:endParaRPr>
          </a:p>
          <a:p>
            <a:pPr marL="514350" indent="-514350">
              <a:buAutoNum type="arabicPeriod"/>
            </a:pPr>
            <a:endParaRPr lang="en-US" sz="2800" b="1" dirty="0">
              <a:solidFill>
                <a:schemeClr val="bg1">
                  <a:lumMod val="95000"/>
                  <a:lumOff val="5000"/>
                </a:schemeClr>
              </a:solidFill>
            </a:endParaRPr>
          </a:p>
          <a:p>
            <a:pPr marL="514350" indent="-514350">
              <a:buAutoNum type="arabicPeriod"/>
            </a:pPr>
            <a:endParaRPr lang="en-US" sz="2800" b="1" dirty="0">
              <a:solidFill>
                <a:schemeClr val="bg1">
                  <a:lumMod val="95000"/>
                  <a:lumOff val="5000"/>
                </a:schemeClr>
              </a:solidFill>
            </a:endParaRPr>
          </a:p>
          <a:p>
            <a:pPr marL="514350" indent="-514350">
              <a:buAutoNum type="arabicPeriod"/>
            </a:pPr>
            <a:endParaRPr lang="en-US" sz="2800" b="1" dirty="0">
              <a:solidFill>
                <a:schemeClr val="bg1">
                  <a:lumMod val="95000"/>
                  <a:lumOff val="5000"/>
                </a:schemeClr>
              </a:solidFill>
            </a:endParaRPr>
          </a:p>
        </p:txBody>
      </p:sp>
    </p:spTree>
    <p:extLst>
      <p:ext uri="{BB962C8B-B14F-4D97-AF65-F5344CB8AC3E}">
        <p14:creationId xmlns:p14="http://schemas.microsoft.com/office/powerpoint/2010/main" val="2535779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842682"/>
          </a:xfrm>
        </p:spPr>
        <p:txBody>
          <a:bodyPr/>
          <a:lstStyle/>
          <a:p>
            <a:r>
              <a:rPr lang="en-US" dirty="0">
                <a:solidFill>
                  <a:srgbClr val="FFC000"/>
                </a:solidFill>
              </a:rPr>
              <a:t>Getting officers to Buy in:</a:t>
            </a:r>
            <a:br>
              <a:rPr lang="en-US" dirty="0">
                <a:solidFill>
                  <a:srgbClr val="FFC000"/>
                </a:solidFill>
              </a:rPr>
            </a:br>
            <a:r>
              <a:rPr lang="en-US" dirty="0">
                <a:solidFill>
                  <a:srgbClr val="FFC000"/>
                </a:solidFill>
              </a:rPr>
              <a:t/>
            </a:r>
            <a:br>
              <a:rPr lang="en-US" dirty="0">
                <a:solidFill>
                  <a:srgbClr val="FFC000"/>
                </a:solidFill>
              </a:rPr>
            </a:br>
            <a:endParaRPr lang="en-US" dirty="0">
              <a:solidFill>
                <a:srgbClr val="FFC000"/>
              </a:solidFill>
            </a:endParaRP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722782"/>
            <a:ext cx="10006648" cy="4891378"/>
          </a:xfrm>
        </p:spPr>
        <p:txBody>
          <a:bodyPr>
            <a:normAutofit fontScale="85000" lnSpcReduction="10000"/>
          </a:bodyPr>
          <a:lstStyle/>
          <a:p>
            <a:pPr marL="0" indent="0">
              <a:buNone/>
            </a:pPr>
            <a:r>
              <a:rPr lang="en-US" sz="3200" b="1" dirty="0">
                <a:solidFill>
                  <a:srgbClr val="FF0000"/>
                </a:solidFill>
              </a:rPr>
              <a:t>SHARE:</a:t>
            </a:r>
          </a:p>
          <a:p>
            <a:pPr marL="0" indent="0">
              <a:buNone/>
            </a:pPr>
            <a:r>
              <a:rPr lang="en-US" sz="2800" dirty="0"/>
              <a:t>A clear vision of what the expectations are and what the plan is, establishes a sense of focus for subordinates </a:t>
            </a:r>
            <a:r>
              <a:rPr lang="en-US" sz="1600" dirty="0"/>
              <a:t>(</a:t>
            </a:r>
            <a:r>
              <a:rPr lang="nb-NO" sz="1600" dirty="0"/>
              <a:t>Vveinhardt, J. &amp; Banikonyte, J. (2017).</a:t>
            </a:r>
            <a:endParaRPr lang="en-US" sz="1600" dirty="0"/>
          </a:p>
          <a:p>
            <a:pPr marL="0" indent="0">
              <a:buNone/>
            </a:pPr>
            <a:endParaRPr lang="en-US" sz="2100" dirty="0"/>
          </a:p>
          <a:p>
            <a:pPr marL="0" indent="0">
              <a:buNone/>
            </a:pPr>
            <a:r>
              <a:rPr lang="en-US" sz="2800" dirty="0"/>
              <a:t>By eliminating confusion, a clear path can be developed, confidence in leadership is established, and the team can focus on the goals.</a:t>
            </a:r>
          </a:p>
          <a:p>
            <a:pPr marL="0" indent="0">
              <a:buNone/>
            </a:pPr>
            <a:endParaRPr lang="en-US" sz="2100" dirty="0"/>
          </a:p>
          <a:p>
            <a:pPr marL="0" indent="0">
              <a:buNone/>
            </a:pPr>
            <a:r>
              <a:rPr lang="en-US" sz="2800" dirty="0"/>
              <a:t>Example: During this next shift cycle, I want you all to demonstrate that you have matured, our goals are to minimize kickbacks on reports, have no at fault city vehicle accidents, and work together to solve the burglaries in the district.</a:t>
            </a:r>
          </a:p>
        </p:txBody>
      </p:sp>
    </p:spTree>
    <p:extLst>
      <p:ext uri="{BB962C8B-B14F-4D97-AF65-F5344CB8AC3E}">
        <p14:creationId xmlns:p14="http://schemas.microsoft.com/office/powerpoint/2010/main" val="2982278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842682"/>
          </a:xfrm>
        </p:spPr>
        <p:txBody>
          <a:bodyPr/>
          <a:lstStyle/>
          <a:p>
            <a:r>
              <a:rPr lang="en-US" dirty="0">
                <a:solidFill>
                  <a:srgbClr val="FFC000"/>
                </a:solidFill>
              </a:rPr>
              <a:t>Getting officers to Buy in:</a:t>
            </a:r>
            <a:br>
              <a:rPr lang="en-US" dirty="0">
                <a:solidFill>
                  <a:srgbClr val="FFC000"/>
                </a:solidFill>
              </a:rPr>
            </a:br>
            <a:r>
              <a:rPr lang="en-US" dirty="0">
                <a:solidFill>
                  <a:srgbClr val="FFC000"/>
                </a:solidFill>
              </a:rPr>
              <a:t/>
            </a:r>
            <a:br>
              <a:rPr lang="en-US" dirty="0">
                <a:solidFill>
                  <a:srgbClr val="FFC000"/>
                </a:solidFill>
              </a:rPr>
            </a:br>
            <a:endParaRPr lang="en-US" dirty="0">
              <a:solidFill>
                <a:srgbClr val="FFC000"/>
              </a:solidFill>
            </a:endParaRP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722782"/>
            <a:ext cx="10006648" cy="4921858"/>
          </a:xfrm>
        </p:spPr>
        <p:txBody>
          <a:bodyPr>
            <a:normAutofit fontScale="92500" lnSpcReduction="10000"/>
          </a:bodyPr>
          <a:lstStyle/>
          <a:p>
            <a:pPr marL="0" indent="0">
              <a:buNone/>
            </a:pPr>
            <a:r>
              <a:rPr lang="en-US" sz="3200" b="1" dirty="0">
                <a:solidFill>
                  <a:srgbClr val="FF0000"/>
                </a:solidFill>
              </a:rPr>
              <a:t>LISTEN:</a:t>
            </a:r>
          </a:p>
          <a:p>
            <a:pPr marL="0" indent="0">
              <a:buNone/>
            </a:pPr>
            <a:r>
              <a:rPr lang="en-US" sz="2800" dirty="0"/>
              <a:t>Performance and group synergy is increased when managers acknowledge group members perceptions and ideas </a:t>
            </a:r>
            <a:r>
              <a:rPr lang="en-US" sz="1600" dirty="0"/>
              <a:t>(</a:t>
            </a:r>
            <a:r>
              <a:rPr lang="nb-NO" sz="1600" dirty="0"/>
              <a:t>Vveinhardt, J. &amp; Banikonyte, J. (2017).</a:t>
            </a:r>
            <a:endParaRPr lang="en-US" sz="1600" dirty="0"/>
          </a:p>
          <a:p>
            <a:pPr marL="0" indent="0">
              <a:buNone/>
            </a:pPr>
            <a:endParaRPr lang="en-US" sz="1800" dirty="0"/>
          </a:p>
          <a:p>
            <a:pPr marL="0" indent="0">
              <a:buNone/>
            </a:pPr>
            <a:r>
              <a:rPr lang="en-US" sz="2800" dirty="0"/>
              <a:t>This makes them feel important, relevant, and that they can make a difference.</a:t>
            </a:r>
          </a:p>
          <a:p>
            <a:pPr marL="0" indent="0">
              <a:buNone/>
            </a:pPr>
            <a:endParaRPr lang="en-US" sz="1800" dirty="0"/>
          </a:p>
          <a:p>
            <a:pPr marL="0" indent="0">
              <a:buNone/>
            </a:pPr>
            <a:r>
              <a:rPr lang="en-US" sz="2800" dirty="0"/>
              <a:t>Example: Officers suggest that too much of their time is spent on reports on Friday and Saturday nights to focus on the burglary issue, and that having access to Under Cover (UC) cars would be helpful.</a:t>
            </a:r>
          </a:p>
        </p:txBody>
      </p:sp>
    </p:spTree>
    <p:extLst>
      <p:ext uri="{BB962C8B-B14F-4D97-AF65-F5344CB8AC3E}">
        <p14:creationId xmlns:p14="http://schemas.microsoft.com/office/powerpoint/2010/main" val="769068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842682"/>
          </a:xfrm>
        </p:spPr>
        <p:txBody>
          <a:bodyPr/>
          <a:lstStyle/>
          <a:p>
            <a:r>
              <a:rPr lang="en-US" dirty="0">
                <a:solidFill>
                  <a:srgbClr val="FFC000"/>
                </a:solidFill>
              </a:rPr>
              <a:t>Getting officers to Buy in:</a:t>
            </a:r>
            <a:br>
              <a:rPr lang="en-US" dirty="0">
                <a:solidFill>
                  <a:srgbClr val="FFC000"/>
                </a:solidFill>
              </a:rPr>
            </a:br>
            <a:r>
              <a:rPr lang="en-US" dirty="0">
                <a:solidFill>
                  <a:srgbClr val="FFC000"/>
                </a:solidFill>
              </a:rPr>
              <a:t/>
            </a:r>
            <a:br>
              <a:rPr lang="en-US" dirty="0">
                <a:solidFill>
                  <a:srgbClr val="FFC000"/>
                </a:solidFill>
              </a:rPr>
            </a:br>
            <a:endParaRPr lang="en-US" dirty="0">
              <a:solidFill>
                <a:srgbClr val="FFC000"/>
              </a:solidFill>
            </a:endParaRP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722782"/>
            <a:ext cx="10037128" cy="4967578"/>
          </a:xfrm>
        </p:spPr>
        <p:txBody>
          <a:bodyPr>
            <a:normAutofit fontScale="92500" lnSpcReduction="10000"/>
          </a:bodyPr>
          <a:lstStyle/>
          <a:p>
            <a:pPr marL="0" indent="0">
              <a:buNone/>
            </a:pPr>
            <a:r>
              <a:rPr lang="en-US" sz="3200" b="1" dirty="0">
                <a:solidFill>
                  <a:srgbClr val="FF0000"/>
                </a:solidFill>
              </a:rPr>
              <a:t>INCORPORATE:</a:t>
            </a:r>
          </a:p>
          <a:p>
            <a:pPr marL="0" indent="0">
              <a:buNone/>
            </a:pPr>
            <a:r>
              <a:rPr lang="en-US" sz="2800" dirty="0"/>
              <a:t>When supervisors implement ideas from their subordinates, a sense of ownership is instilled  which has proven to increase morale and work productivity </a:t>
            </a:r>
            <a:r>
              <a:rPr lang="en-US" sz="1600" dirty="0"/>
              <a:t>(</a:t>
            </a:r>
            <a:r>
              <a:rPr lang="nb-NO" sz="1600" dirty="0"/>
              <a:t>Vveinhardt, J. &amp; Banikonyte, J. (2017).</a:t>
            </a:r>
            <a:endParaRPr lang="en-US" sz="1600" dirty="0"/>
          </a:p>
          <a:p>
            <a:pPr marL="0" indent="0">
              <a:buNone/>
            </a:pPr>
            <a:endParaRPr lang="en-US" sz="1900" dirty="0"/>
          </a:p>
          <a:p>
            <a:pPr marL="0" indent="0">
              <a:buNone/>
            </a:pPr>
            <a:r>
              <a:rPr lang="en-US" sz="2800" dirty="0"/>
              <a:t>This gives a sense of pride in the final outcome of their combined work.</a:t>
            </a:r>
          </a:p>
          <a:p>
            <a:pPr marL="0" indent="0">
              <a:buNone/>
            </a:pPr>
            <a:endParaRPr lang="en-US" sz="1900" dirty="0"/>
          </a:p>
          <a:p>
            <a:pPr marL="0" indent="0">
              <a:buNone/>
            </a:pPr>
            <a:r>
              <a:rPr lang="en-US" sz="2800" dirty="0"/>
              <a:t>Example: Arrange for a UC vehicle to be available and require all reports to be completed by the Sunday to Monday AM instead of nightly, since office personnel will not be in on the weekend anyways.</a:t>
            </a:r>
          </a:p>
        </p:txBody>
      </p:sp>
    </p:spTree>
    <p:extLst>
      <p:ext uri="{BB962C8B-B14F-4D97-AF65-F5344CB8AC3E}">
        <p14:creationId xmlns:p14="http://schemas.microsoft.com/office/powerpoint/2010/main" val="3787465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842682"/>
          </a:xfrm>
        </p:spPr>
        <p:txBody>
          <a:bodyPr/>
          <a:lstStyle/>
          <a:p>
            <a:r>
              <a:rPr lang="en-US" dirty="0">
                <a:solidFill>
                  <a:srgbClr val="FFC000"/>
                </a:solidFill>
              </a:rPr>
              <a:t>Getting officers to Buy in:</a:t>
            </a:r>
            <a:br>
              <a:rPr lang="en-US" dirty="0">
                <a:solidFill>
                  <a:srgbClr val="FFC000"/>
                </a:solidFill>
              </a:rPr>
            </a:br>
            <a:r>
              <a:rPr lang="en-US" dirty="0">
                <a:solidFill>
                  <a:srgbClr val="FFC000"/>
                </a:solidFill>
              </a:rPr>
              <a:t/>
            </a:r>
            <a:br>
              <a:rPr lang="en-US" dirty="0">
                <a:solidFill>
                  <a:srgbClr val="FFC000"/>
                </a:solidFill>
              </a:rPr>
            </a:br>
            <a:endParaRPr lang="en-US" dirty="0">
              <a:solidFill>
                <a:srgbClr val="FFC000"/>
              </a:solidFill>
            </a:endParaRP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722782"/>
            <a:ext cx="9976168" cy="4558747"/>
          </a:xfrm>
        </p:spPr>
        <p:txBody>
          <a:bodyPr>
            <a:normAutofit fontScale="92500" lnSpcReduction="20000"/>
          </a:bodyPr>
          <a:lstStyle/>
          <a:p>
            <a:pPr marL="0" indent="0">
              <a:buNone/>
            </a:pPr>
            <a:r>
              <a:rPr lang="en-US" sz="3200" b="1" dirty="0">
                <a:solidFill>
                  <a:srgbClr val="FF0000"/>
                </a:solidFill>
              </a:rPr>
              <a:t>COMPARE:</a:t>
            </a:r>
          </a:p>
          <a:p>
            <a:pPr marL="0" indent="0">
              <a:buNone/>
            </a:pPr>
            <a:r>
              <a:rPr lang="en-US" sz="2800" dirty="0"/>
              <a:t>When teams see quality work being produced by other groups it stimulates positive competition and innovation </a:t>
            </a:r>
            <a:r>
              <a:rPr lang="en-US" sz="1600" dirty="0"/>
              <a:t>(</a:t>
            </a:r>
            <a:r>
              <a:rPr lang="nb-NO" sz="1600" dirty="0"/>
              <a:t>Vveinhardt, J. &amp; Banikonyte, J. (2017).</a:t>
            </a:r>
            <a:endParaRPr lang="en-US" sz="1600" dirty="0"/>
          </a:p>
          <a:p>
            <a:pPr marL="0" indent="0">
              <a:buNone/>
            </a:pPr>
            <a:endParaRPr lang="en-US" sz="1800" dirty="0"/>
          </a:p>
          <a:p>
            <a:pPr marL="0" indent="0">
              <a:buNone/>
            </a:pPr>
            <a:r>
              <a:rPr lang="en-US" sz="2800" dirty="0"/>
              <a:t>By comparing work from group to group, team members come to an understanding to succeed they must work together.</a:t>
            </a:r>
          </a:p>
          <a:p>
            <a:pPr marL="0" indent="0">
              <a:buNone/>
            </a:pPr>
            <a:endParaRPr lang="en-US" sz="1800" dirty="0"/>
          </a:p>
          <a:p>
            <a:pPr marL="0" indent="0">
              <a:buNone/>
            </a:pPr>
            <a:r>
              <a:rPr lang="en-US" sz="2800" dirty="0"/>
              <a:t>Example: The officers on your team after learning of the success of another shift, research what they are doing and come up with new ideas to improve.</a:t>
            </a:r>
          </a:p>
        </p:txBody>
      </p:sp>
    </p:spTree>
    <p:extLst>
      <p:ext uri="{BB962C8B-B14F-4D97-AF65-F5344CB8AC3E}">
        <p14:creationId xmlns:p14="http://schemas.microsoft.com/office/powerpoint/2010/main" val="660571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842682"/>
          </a:xfrm>
        </p:spPr>
        <p:txBody>
          <a:bodyPr/>
          <a:lstStyle/>
          <a:p>
            <a:r>
              <a:rPr lang="en-US" dirty="0">
                <a:solidFill>
                  <a:srgbClr val="FFC000"/>
                </a:solidFill>
              </a:rPr>
              <a:t>Getting officers to Buy in:</a:t>
            </a:r>
            <a:br>
              <a:rPr lang="en-US" dirty="0">
                <a:solidFill>
                  <a:srgbClr val="FFC000"/>
                </a:solidFill>
              </a:rPr>
            </a:br>
            <a:r>
              <a:rPr lang="en-US" dirty="0">
                <a:solidFill>
                  <a:srgbClr val="FFC000"/>
                </a:solidFill>
              </a:rPr>
              <a:t/>
            </a:r>
            <a:br>
              <a:rPr lang="en-US" dirty="0">
                <a:solidFill>
                  <a:srgbClr val="FFC000"/>
                </a:solidFill>
              </a:rPr>
            </a:br>
            <a:endParaRPr lang="en-US" dirty="0">
              <a:solidFill>
                <a:srgbClr val="FFC000"/>
              </a:solidFill>
            </a:endParaRP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722782"/>
            <a:ext cx="10082848" cy="4558747"/>
          </a:xfrm>
        </p:spPr>
        <p:txBody>
          <a:bodyPr>
            <a:normAutofit fontScale="92500" lnSpcReduction="20000"/>
          </a:bodyPr>
          <a:lstStyle/>
          <a:p>
            <a:pPr marL="0" indent="0">
              <a:buNone/>
            </a:pPr>
            <a:r>
              <a:rPr lang="en-US" sz="3200" b="1" dirty="0">
                <a:solidFill>
                  <a:srgbClr val="FF0000"/>
                </a:solidFill>
              </a:rPr>
              <a:t>LEAD:</a:t>
            </a:r>
          </a:p>
          <a:p>
            <a:pPr marL="0" indent="0">
              <a:buNone/>
            </a:pPr>
            <a:r>
              <a:rPr lang="en-US" sz="2800" dirty="0"/>
              <a:t>When a manager has confidence, is positive, and open, their increased participation stimulates the initiative of subordinates </a:t>
            </a:r>
            <a:r>
              <a:rPr lang="en-US" sz="1600" dirty="0"/>
              <a:t>(</a:t>
            </a:r>
            <a:r>
              <a:rPr lang="nb-NO" sz="1600" dirty="0"/>
              <a:t>Vveinhardt, J. &amp; Banikonyte, J. (2017).</a:t>
            </a:r>
            <a:endParaRPr lang="en-US" sz="1600" dirty="0"/>
          </a:p>
          <a:p>
            <a:pPr marL="0" indent="0">
              <a:buNone/>
            </a:pPr>
            <a:endParaRPr lang="en-US" sz="1800" dirty="0"/>
          </a:p>
          <a:p>
            <a:pPr marL="0" indent="0">
              <a:buNone/>
            </a:pPr>
            <a:r>
              <a:rPr lang="en-US" sz="2800" dirty="0"/>
              <a:t>A favorable psychological climate sets the tone </a:t>
            </a:r>
            <a:r>
              <a:rPr lang="en-US" sz="1600" dirty="0"/>
              <a:t>(</a:t>
            </a:r>
            <a:r>
              <a:rPr lang="nb-NO" sz="1600" dirty="0"/>
              <a:t>Vveinhardt, J. &amp; Banikonyte, J. (2017).</a:t>
            </a:r>
            <a:endParaRPr lang="en-US" sz="2800" dirty="0"/>
          </a:p>
          <a:p>
            <a:pPr marL="0" indent="0">
              <a:buNone/>
            </a:pPr>
            <a:endParaRPr lang="en-US" sz="1800" dirty="0"/>
          </a:p>
          <a:p>
            <a:pPr marL="0" indent="0">
              <a:buNone/>
            </a:pPr>
            <a:r>
              <a:rPr lang="en-US" sz="2800" dirty="0"/>
              <a:t>Example: You yourself take dispatched calls to free up manpower to utilize the UC vehicle, instead of calling for an officer to take a report, you take it yourself. When officers mention that they have hit a road block, remain positive and encourage them to look for another avenue.</a:t>
            </a:r>
          </a:p>
          <a:p>
            <a:pPr marL="0" indent="0">
              <a:buNone/>
            </a:pPr>
            <a:endParaRPr lang="en-US" sz="2800" dirty="0"/>
          </a:p>
        </p:txBody>
      </p:sp>
    </p:spTree>
    <p:extLst>
      <p:ext uri="{BB962C8B-B14F-4D97-AF65-F5344CB8AC3E}">
        <p14:creationId xmlns:p14="http://schemas.microsoft.com/office/powerpoint/2010/main" val="29761837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450574" y="159026"/>
            <a:ext cx="11383617" cy="1243054"/>
          </a:xfrm>
        </p:spPr>
        <p:txBody>
          <a:bodyPr/>
          <a:lstStyle/>
          <a:p>
            <a:r>
              <a:rPr lang="en-US" sz="3200" dirty="0">
                <a:solidFill>
                  <a:srgbClr val="FFC000"/>
                </a:solidFill>
              </a:rPr>
              <a:t>Getting Officers to Buy in.</a:t>
            </a:r>
            <a:br>
              <a:rPr lang="en-US" sz="3200" dirty="0">
                <a:solidFill>
                  <a:srgbClr val="FFC000"/>
                </a:solidFill>
              </a:rPr>
            </a:br>
            <a:r>
              <a:rPr lang="en-US" sz="3200" dirty="0">
                <a:solidFill>
                  <a:srgbClr val="FFC000"/>
                </a:solidFill>
              </a:rPr>
              <a:t>Discourage Negative Synergy</a:t>
            </a:r>
            <a:r>
              <a:rPr lang="en-US" sz="3200" dirty="0">
                <a:solidFill>
                  <a:schemeClr val="tx1"/>
                </a:solidFill>
              </a:rPr>
              <a:t/>
            </a:r>
            <a:br>
              <a:rPr lang="en-US" sz="3200" dirty="0">
                <a:solidFill>
                  <a:schemeClr val="tx1"/>
                </a:solidFill>
              </a:rPr>
            </a:br>
            <a:endParaRPr lang="en-US" sz="3200" dirty="0">
              <a:solidFill>
                <a:schemeClr val="tx1"/>
              </a:solidFill>
            </a:endParaRP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645130" y="1295400"/>
            <a:ext cx="10539705" cy="5288280"/>
          </a:xfrm>
        </p:spPr>
        <p:txBody>
          <a:bodyPr>
            <a:normAutofit lnSpcReduction="10000"/>
          </a:bodyPr>
          <a:lstStyle/>
          <a:p>
            <a:pPr marL="0" indent="0">
              <a:buNone/>
            </a:pPr>
            <a:r>
              <a:rPr lang="en-US" sz="3200" b="1" dirty="0">
                <a:solidFill>
                  <a:srgbClr val="FF0000"/>
                </a:solidFill>
              </a:rPr>
              <a:t>Remember:</a:t>
            </a:r>
          </a:p>
          <a:p>
            <a:pPr>
              <a:buFont typeface="Wingdings" panose="05000000000000000000" pitchFamily="2" charset="2"/>
              <a:buChar char="Ø"/>
            </a:pPr>
            <a:r>
              <a:rPr lang="en-US" sz="2800" dirty="0"/>
              <a:t>Let team members know that you care about the project/or expectations that they are working on.</a:t>
            </a:r>
          </a:p>
          <a:p>
            <a:pPr>
              <a:buFont typeface="Wingdings" panose="05000000000000000000" pitchFamily="2" charset="2"/>
              <a:buChar char="Ø"/>
            </a:pPr>
            <a:r>
              <a:rPr lang="en-US" sz="2800" dirty="0"/>
              <a:t>Offer strategies to succeed.</a:t>
            </a:r>
          </a:p>
          <a:p>
            <a:pPr>
              <a:buFont typeface="Wingdings" panose="05000000000000000000" pitchFamily="2" charset="2"/>
              <a:buChar char="Ø"/>
            </a:pPr>
            <a:r>
              <a:rPr lang="en-US" sz="2800" dirty="0"/>
              <a:t>Keep a positive outlook about departmental policies and the overall culture.</a:t>
            </a:r>
          </a:p>
          <a:p>
            <a:pPr>
              <a:buFont typeface="Wingdings" panose="05000000000000000000" pitchFamily="2" charset="2"/>
              <a:buChar char="Ø"/>
            </a:pPr>
            <a:r>
              <a:rPr lang="en-US" sz="2800" dirty="0"/>
              <a:t>Take time to listen to suggestions, and implement those that you can, if it will help them achieve their goals.</a:t>
            </a:r>
          </a:p>
          <a:p>
            <a:pPr>
              <a:buFont typeface="Wingdings" panose="05000000000000000000" pitchFamily="2" charset="2"/>
              <a:buChar char="Ø"/>
            </a:pPr>
            <a:r>
              <a:rPr lang="en-US" sz="2800" dirty="0"/>
              <a:t>Invest in your subordinates, train your successor; offer and encourage them to seek training opportunities and to reach educational and career goals.</a:t>
            </a:r>
          </a:p>
        </p:txBody>
      </p:sp>
    </p:spTree>
    <p:extLst>
      <p:ext uri="{BB962C8B-B14F-4D97-AF65-F5344CB8AC3E}">
        <p14:creationId xmlns:p14="http://schemas.microsoft.com/office/powerpoint/2010/main" val="1488940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450574" y="159026"/>
            <a:ext cx="11383617" cy="1319254"/>
          </a:xfrm>
        </p:spPr>
        <p:txBody>
          <a:bodyPr/>
          <a:lstStyle/>
          <a:p>
            <a:r>
              <a:rPr lang="en-US" sz="3200" dirty="0">
                <a:solidFill>
                  <a:srgbClr val="FFC000"/>
                </a:solidFill>
              </a:rPr>
              <a:t>Getting Officers to Buy in.</a:t>
            </a:r>
            <a:br>
              <a:rPr lang="en-US" sz="3200" dirty="0">
                <a:solidFill>
                  <a:srgbClr val="FFC000"/>
                </a:solidFill>
              </a:rPr>
            </a:br>
            <a:r>
              <a:rPr lang="en-US" sz="3200" dirty="0">
                <a:solidFill>
                  <a:srgbClr val="FFC000"/>
                </a:solidFill>
              </a:rPr>
              <a:t>Discourage Negative Synergy</a:t>
            </a:r>
            <a:r>
              <a:rPr lang="en-US" sz="3200" dirty="0">
                <a:solidFill>
                  <a:schemeClr val="tx1"/>
                </a:solidFill>
              </a:rPr>
              <a:t/>
            </a:r>
            <a:br>
              <a:rPr lang="en-US" sz="3200" dirty="0">
                <a:solidFill>
                  <a:schemeClr val="tx1"/>
                </a:solidFill>
              </a:rPr>
            </a:br>
            <a:endParaRPr lang="en-US" sz="3200" dirty="0">
              <a:solidFill>
                <a:schemeClr val="tx1"/>
              </a:solidFill>
            </a:endParaRP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645130" y="1264920"/>
            <a:ext cx="10539705" cy="5434054"/>
          </a:xfrm>
        </p:spPr>
        <p:txBody>
          <a:bodyPr>
            <a:normAutofit fontScale="92500"/>
          </a:bodyPr>
          <a:lstStyle/>
          <a:p>
            <a:pPr marL="0" indent="0">
              <a:buNone/>
            </a:pPr>
            <a:r>
              <a:rPr lang="en-US" sz="3600" b="1" dirty="0">
                <a:solidFill>
                  <a:srgbClr val="FF0000"/>
                </a:solidFill>
              </a:rPr>
              <a:t>Remember:</a:t>
            </a:r>
            <a:endParaRPr lang="en-US" sz="2600" b="1" dirty="0">
              <a:solidFill>
                <a:schemeClr val="bg1">
                  <a:lumMod val="95000"/>
                  <a:lumOff val="5000"/>
                </a:schemeClr>
              </a:solidFill>
            </a:endParaRPr>
          </a:p>
          <a:p>
            <a:pPr>
              <a:buFont typeface="Wingdings" panose="05000000000000000000" pitchFamily="2" charset="2"/>
              <a:buChar char="Ø"/>
            </a:pPr>
            <a:r>
              <a:rPr lang="en-US" sz="2800" dirty="0"/>
              <a:t>Intercept upper administration and shield your subordinates from departmental interferences. Protect them when they are right and correct them when they are wrong.</a:t>
            </a:r>
          </a:p>
          <a:p>
            <a:pPr>
              <a:buFont typeface="Wingdings" panose="05000000000000000000" pitchFamily="2" charset="2"/>
              <a:buChar char="Ø"/>
            </a:pPr>
            <a:r>
              <a:rPr lang="en-US" sz="2800" dirty="0"/>
              <a:t>Listen (eyes and ears) for outside negative synergies such as stressors from home, and try to help your subordinates along to make the right decisions.</a:t>
            </a:r>
          </a:p>
          <a:p>
            <a:pPr>
              <a:buFont typeface="Wingdings" panose="05000000000000000000" pitchFamily="2" charset="2"/>
              <a:buChar char="Ø"/>
            </a:pPr>
            <a:r>
              <a:rPr lang="en-US" sz="2800" dirty="0"/>
              <a:t>Remember to always find positives when there are few, come evaluation time. Your work today may make a better team member tomorrow when they feel that someone cares.</a:t>
            </a:r>
          </a:p>
          <a:p>
            <a:pPr>
              <a:buFont typeface="Wingdings" panose="05000000000000000000" pitchFamily="2" charset="2"/>
              <a:buChar char="Ø"/>
            </a:pPr>
            <a:r>
              <a:rPr lang="en-US" sz="2800" dirty="0"/>
              <a:t>Most of all LEAD by EXAMPLE.</a:t>
            </a:r>
          </a:p>
        </p:txBody>
      </p:sp>
    </p:spTree>
    <p:extLst>
      <p:ext uri="{BB962C8B-B14F-4D97-AF65-F5344CB8AC3E}">
        <p14:creationId xmlns:p14="http://schemas.microsoft.com/office/powerpoint/2010/main" val="3768115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B428E1-84E3-45C6-869A-D7F767D79FAB}"/>
              </a:ext>
            </a:extLst>
          </p:cNvPr>
          <p:cNvSpPr>
            <a:spLocks noGrp="1"/>
          </p:cNvSpPr>
          <p:nvPr>
            <p:ph type="title"/>
          </p:nvPr>
        </p:nvSpPr>
        <p:spPr>
          <a:xfrm>
            <a:off x="1154956" y="2637183"/>
            <a:ext cx="8825657" cy="1192695"/>
          </a:xfrm>
        </p:spPr>
        <p:txBody>
          <a:bodyPr/>
          <a:lstStyle/>
          <a:p>
            <a:r>
              <a:rPr lang="en-US" sz="7200" dirty="0">
                <a:solidFill>
                  <a:srgbClr val="FFC000"/>
                </a:solidFill>
              </a:rPr>
              <a:t>Objective 4:</a:t>
            </a:r>
          </a:p>
        </p:txBody>
      </p:sp>
      <p:sp>
        <p:nvSpPr>
          <p:cNvPr id="3" name="Text Placeholder 2">
            <a:extLst>
              <a:ext uri="{FF2B5EF4-FFF2-40B4-BE49-F238E27FC236}">
                <a16:creationId xmlns:a16="http://schemas.microsoft.com/office/drawing/2014/main" xmlns="" id="{E0AD801E-7C68-4B4E-816F-4870B4910EB0}"/>
              </a:ext>
            </a:extLst>
          </p:cNvPr>
          <p:cNvSpPr>
            <a:spLocks noGrp="1"/>
          </p:cNvSpPr>
          <p:nvPr>
            <p:ph type="body" idx="1"/>
          </p:nvPr>
        </p:nvSpPr>
        <p:spPr>
          <a:xfrm>
            <a:off x="1815547" y="4777380"/>
            <a:ext cx="9382540" cy="1501499"/>
          </a:xfrm>
        </p:spPr>
        <p:txBody>
          <a:bodyPr>
            <a:noAutofit/>
          </a:bodyPr>
          <a:lstStyle/>
          <a:p>
            <a:r>
              <a:rPr lang="en-US" sz="4000" dirty="0">
                <a:solidFill>
                  <a:srgbClr val="FFC000"/>
                </a:solidFill>
              </a:rPr>
              <a:t>Presentations:</a:t>
            </a:r>
          </a:p>
          <a:p>
            <a:r>
              <a:rPr lang="en-US" sz="3200" dirty="0">
                <a:solidFill>
                  <a:srgbClr val="92D050"/>
                </a:solidFill>
              </a:rPr>
              <a:t>Application of Synergy on your Shift</a:t>
            </a:r>
          </a:p>
        </p:txBody>
      </p:sp>
    </p:spTree>
    <p:extLst>
      <p:ext uri="{BB962C8B-B14F-4D97-AF65-F5344CB8AC3E}">
        <p14:creationId xmlns:p14="http://schemas.microsoft.com/office/powerpoint/2010/main" val="3978835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1574202"/>
          </a:xfrm>
        </p:spPr>
        <p:txBody>
          <a:bodyPr/>
          <a:lstStyle/>
          <a:p>
            <a:r>
              <a:rPr lang="en-US" dirty="0">
                <a:solidFill>
                  <a:srgbClr val="FFC000"/>
                </a:solidFill>
              </a:rPr>
              <a:t>4. Presentation:</a:t>
            </a:r>
            <a:r>
              <a:rPr lang="en-US" dirty="0"/>
              <a:t/>
            </a:r>
            <a:br>
              <a:rPr lang="en-US" dirty="0"/>
            </a:br>
            <a:r>
              <a:rPr lang="en-US" dirty="0">
                <a:solidFill>
                  <a:schemeClr val="accent6">
                    <a:lumMod val="20000"/>
                    <a:lumOff val="80000"/>
                  </a:schemeClr>
                </a:solidFill>
              </a:rPr>
              <a:t>Application of Synergy on your shift.</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975360" y="2407920"/>
            <a:ext cx="10210800" cy="4343400"/>
          </a:xfrm>
        </p:spPr>
        <p:txBody>
          <a:bodyPr>
            <a:normAutofit/>
          </a:bodyPr>
          <a:lstStyle/>
          <a:p>
            <a:r>
              <a:rPr lang="en-US" sz="2400" dirty="0"/>
              <a:t>Each Student will present to class their “goal,” that they wrote down on the index card.</a:t>
            </a:r>
          </a:p>
          <a:p>
            <a:r>
              <a:rPr lang="en-US" sz="2400" dirty="0"/>
              <a:t>Give at least 5 ways that you as a first line supervisor will attempt to enhance synergy on your shift to accomplish those goals.</a:t>
            </a:r>
          </a:p>
          <a:p>
            <a:r>
              <a:rPr lang="en-US" sz="2400" dirty="0"/>
              <a:t>Each student will answer questions pertaining to their presentation.</a:t>
            </a:r>
          </a:p>
          <a:p>
            <a:r>
              <a:rPr lang="en-US" sz="2400" dirty="0"/>
              <a:t>The goal of the questions is to offer thoughts and/or present complications for the student to problem solve.</a:t>
            </a:r>
          </a:p>
          <a:p>
            <a:r>
              <a:rPr lang="en-US" sz="2400" dirty="0"/>
              <a:t>Presentations will be kept to 5-10 minutes each (due to time constraints).</a:t>
            </a:r>
          </a:p>
        </p:txBody>
      </p:sp>
    </p:spTree>
    <p:extLst>
      <p:ext uri="{BB962C8B-B14F-4D97-AF65-F5344CB8AC3E}">
        <p14:creationId xmlns:p14="http://schemas.microsoft.com/office/powerpoint/2010/main" val="2197974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E64788AC-9143-44C8-A219-E24F9EE58CBD}"/>
              </a:ext>
            </a:extLst>
          </p:cNvPr>
          <p:cNvPicPr>
            <a:picLocks noChangeAspect="1"/>
          </p:cNvPicPr>
          <p:nvPr/>
        </p:nvPicPr>
        <p:blipFill>
          <a:blip r:embed="rId3"/>
          <a:stretch>
            <a:fillRect/>
          </a:stretch>
        </p:blipFill>
        <p:spPr>
          <a:xfrm>
            <a:off x="0" y="1215683"/>
            <a:ext cx="12192000" cy="5198369"/>
          </a:xfrm>
          <a:prstGeom prst="rect">
            <a:avLst/>
          </a:prstGeom>
        </p:spPr>
      </p:pic>
      <p:sp>
        <p:nvSpPr>
          <p:cNvPr id="5" name="TextBox 4">
            <a:extLst>
              <a:ext uri="{FF2B5EF4-FFF2-40B4-BE49-F238E27FC236}">
                <a16:creationId xmlns:a16="http://schemas.microsoft.com/office/drawing/2014/main" xmlns="" id="{67716B89-A57F-4E5D-863A-D216EADAB6E7}"/>
              </a:ext>
            </a:extLst>
          </p:cNvPr>
          <p:cNvSpPr txBox="1"/>
          <p:nvPr/>
        </p:nvSpPr>
        <p:spPr>
          <a:xfrm>
            <a:off x="304800" y="6414052"/>
            <a:ext cx="2763898" cy="276999"/>
          </a:xfrm>
          <a:prstGeom prst="rect">
            <a:avLst/>
          </a:prstGeom>
          <a:noFill/>
        </p:spPr>
        <p:txBody>
          <a:bodyPr wrap="none" rtlCol="0">
            <a:spAutoFit/>
          </a:bodyPr>
          <a:lstStyle/>
          <a:p>
            <a:r>
              <a:rPr lang="en-US" sz="1200" dirty="0"/>
              <a:t>Figure 4: Take a break, (</a:t>
            </a:r>
            <a:r>
              <a:rPr lang="en-US" sz="1200" dirty="0">
                <a:hlinkClick r:id="rId4"/>
              </a:rPr>
              <a:t>Jose, 2017</a:t>
            </a:r>
            <a:r>
              <a:rPr lang="en-US" sz="1200" dirty="0"/>
              <a:t>)</a:t>
            </a:r>
          </a:p>
        </p:txBody>
      </p:sp>
    </p:spTree>
    <p:extLst>
      <p:ext uri="{BB962C8B-B14F-4D97-AF65-F5344CB8AC3E}">
        <p14:creationId xmlns:p14="http://schemas.microsoft.com/office/powerpoint/2010/main" val="544476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B428E1-84E3-45C6-869A-D7F767D79FAB}"/>
              </a:ext>
            </a:extLst>
          </p:cNvPr>
          <p:cNvSpPr>
            <a:spLocks noGrp="1"/>
          </p:cNvSpPr>
          <p:nvPr>
            <p:ph type="title"/>
          </p:nvPr>
        </p:nvSpPr>
        <p:spPr>
          <a:xfrm>
            <a:off x="1154956" y="2637183"/>
            <a:ext cx="8825657" cy="1192695"/>
          </a:xfrm>
        </p:spPr>
        <p:txBody>
          <a:bodyPr/>
          <a:lstStyle/>
          <a:p>
            <a:r>
              <a:rPr lang="en-US" sz="7200" dirty="0">
                <a:solidFill>
                  <a:srgbClr val="FFC000"/>
                </a:solidFill>
              </a:rPr>
              <a:t>Objective 5:</a:t>
            </a:r>
          </a:p>
        </p:txBody>
      </p:sp>
      <p:sp>
        <p:nvSpPr>
          <p:cNvPr id="3" name="Text Placeholder 2">
            <a:extLst>
              <a:ext uri="{FF2B5EF4-FFF2-40B4-BE49-F238E27FC236}">
                <a16:creationId xmlns:a16="http://schemas.microsoft.com/office/drawing/2014/main" xmlns="" id="{E0AD801E-7C68-4B4E-816F-4870B4910EB0}"/>
              </a:ext>
            </a:extLst>
          </p:cNvPr>
          <p:cNvSpPr>
            <a:spLocks noGrp="1"/>
          </p:cNvSpPr>
          <p:nvPr>
            <p:ph type="body" idx="1"/>
          </p:nvPr>
        </p:nvSpPr>
        <p:spPr>
          <a:xfrm>
            <a:off x="1815547" y="4777380"/>
            <a:ext cx="9202974" cy="1501499"/>
          </a:xfrm>
        </p:spPr>
        <p:txBody>
          <a:bodyPr>
            <a:noAutofit/>
          </a:bodyPr>
          <a:lstStyle/>
          <a:p>
            <a:r>
              <a:rPr lang="en-US" sz="4000" dirty="0">
                <a:solidFill>
                  <a:srgbClr val="FFC000"/>
                </a:solidFill>
              </a:rPr>
              <a:t>Summary:</a:t>
            </a:r>
          </a:p>
          <a:p>
            <a:r>
              <a:rPr lang="en-US" sz="2800" dirty="0">
                <a:solidFill>
                  <a:srgbClr val="92D050"/>
                </a:solidFill>
              </a:rPr>
              <a:t>Review of lessons learned/Points to remember</a:t>
            </a:r>
          </a:p>
        </p:txBody>
      </p:sp>
    </p:spTree>
    <p:extLst>
      <p:ext uri="{BB962C8B-B14F-4D97-AF65-F5344CB8AC3E}">
        <p14:creationId xmlns:p14="http://schemas.microsoft.com/office/powerpoint/2010/main" val="2871509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1574202"/>
          </a:xfrm>
        </p:spPr>
        <p:txBody>
          <a:bodyPr/>
          <a:lstStyle/>
          <a:p>
            <a:r>
              <a:rPr lang="en-US" dirty="0">
                <a:solidFill>
                  <a:srgbClr val="FFC000"/>
                </a:solidFill>
              </a:rPr>
              <a:t>5. Summary:</a:t>
            </a:r>
            <a:r>
              <a:rPr lang="en-US" dirty="0"/>
              <a:t/>
            </a:r>
            <a:br>
              <a:rPr lang="en-US" dirty="0"/>
            </a:br>
            <a:r>
              <a:rPr lang="en-US" sz="3200" dirty="0">
                <a:solidFill>
                  <a:schemeClr val="accent6">
                    <a:lumMod val="20000"/>
                    <a:lumOff val="80000"/>
                  </a:schemeClr>
                </a:solidFill>
              </a:rPr>
              <a:t>Review of lessons learned/Points to remember</a:t>
            </a:r>
            <a:endParaRPr lang="en-US" dirty="0">
              <a:solidFill>
                <a:schemeClr val="accent6">
                  <a:lumMod val="20000"/>
                  <a:lumOff val="80000"/>
                </a:schemeClr>
              </a:solidFill>
            </a:endParaRP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975360" y="2407920"/>
            <a:ext cx="10210800" cy="4343400"/>
          </a:xfrm>
        </p:spPr>
        <p:txBody>
          <a:bodyPr>
            <a:normAutofit/>
          </a:bodyPr>
          <a:lstStyle/>
          <a:p>
            <a:pPr marL="0" indent="0">
              <a:buNone/>
            </a:pPr>
            <a:r>
              <a:rPr lang="en-US" sz="2400" dirty="0"/>
              <a:t>Definition of Synergy</a:t>
            </a:r>
          </a:p>
          <a:p>
            <a:pPr marL="0" indent="0">
              <a:buNone/>
            </a:pPr>
            <a:r>
              <a:rPr lang="en-US" sz="2400" dirty="0"/>
              <a:t>Obtaining Team Synergy: 4 Steps</a:t>
            </a:r>
          </a:p>
          <a:p>
            <a:pPr marL="0" indent="0">
              <a:buNone/>
            </a:pPr>
            <a:r>
              <a:rPr lang="en-US" sz="2400" dirty="0"/>
              <a:t>Understanding Negative Synergy</a:t>
            </a:r>
          </a:p>
          <a:p>
            <a:pPr marL="0" indent="0">
              <a:buNone/>
            </a:pPr>
            <a:r>
              <a:rPr lang="en-US" sz="2400" dirty="0"/>
              <a:t>Getting officers to buy in: 5 Steps</a:t>
            </a:r>
          </a:p>
          <a:p>
            <a:pPr marL="0" indent="0">
              <a:buNone/>
            </a:pPr>
            <a:r>
              <a:rPr lang="en-US" sz="2400" dirty="0"/>
              <a:t>Maintaining positive synergies</a:t>
            </a:r>
          </a:p>
          <a:p>
            <a:pPr marL="0" indent="0">
              <a:buNone/>
            </a:pPr>
            <a:r>
              <a:rPr lang="en-US" sz="2400" dirty="0"/>
              <a:t>Sharing in rewards </a:t>
            </a:r>
          </a:p>
        </p:txBody>
      </p:sp>
    </p:spTree>
    <p:extLst>
      <p:ext uri="{BB962C8B-B14F-4D97-AF65-F5344CB8AC3E}">
        <p14:creationId xmlns:p14="http://schemas.microsoft.com/office/powerpoint/2010/main" val="1214638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E20C99-8A3E-4D36-ACE7-9B3EF9F12678}"/>
              </a:ext>
            </a:extLst>
          </p:cNvPr>
          <p:cNvSpPr>
            <a:spLocks noGrp="1"/>
          </p:cNvSpPr>
          <p:nvPr>
            <p:ph type="title"/>
          </p:nvPr>
        </p:nvSpPr>
        <p:spPr>
          <a:xfrm>
            <a:off x="646111" y="452718"/>
            <a:ext cx="9404723" cy="938760"/>
          </a:xfrm>
        </p:spPr>
        <p:txBody>
          <a:bodyPr/>
          <a:lstStyle/>
          <a:p>
            <a:r>
              <a:rPr lang="en-US" dirty="0"/>
              <a:t>Definition:</a:t>
            </a:r>
          </a:p>
        </p:txBody>
      </p:sp>
      <p:sp>
        <p:nvSpPr>
          <p:cNvPr id="3" name="Content Placeholder 2">
            <a:extLst>
              <a:ext uri="{FF2B5EF4-FFF2-40B4-BE49-F238E27FC236}">
                <a16:creationId xmlns:a16="http://schemas.microsoft.com/office/drawing/2014/main" xmlns="" id="{D460CA62-6B40-4C1B-BB22-C98D6DD4DBE8}"/>
              </a:ext>
            </a:extLst>
          </p:cNvPr>
          <p:cNvSpPr>
            <a:spLocks noGrp="1"/>
          </p:cNvSpPr>
          <p:nvPr>
            <p:ph idx="1"/>
          </p:nvPr>
        </p:nvSpPr>
        <p:spPr>
          <a:xfrm>
            <a:off x="646111" y="1391478"/>
            <a:ext cx="11380501" cy="2888975"/>
          </a:xfrm>
        </p:spPr>
        <p:txBody>
          <a:bodyPr>
            <a:normAutofit/>
          </a:bodyPr>
          <a:lstStyle/>
          <a:p>
            <a:pPr marL="0" indent="0">
              <a:buNone/>
            </a:pPr>
            <a:r>
              <a:rPr lang="en-US" sz="2800" dirty="0"/>
              <a:t>“Synergy: The increased effectiveness that results when two or more people or businesses work together” (</a:t>
            </a:r>
            <a:r>
              <a:rPr lang="en-US" sz="2800" dirty="0" err="1"/>
              <a:t>Kachgal</a:t>
            </a:r>
            <a:r>
              <a:rPr lang="en-US" sz="2800" dirty="0"/>
              <a:t>, 2015, p. 10).</a:t>
            </a:r>
          </a:p>
        </p:txBody>
      </p:sp>
      <p:pic>
        <p:nvPicPr>
          <p:cNvPr id="5" name="Picture 4">
            <a:extLst>
              <a:ext uri="{FF2B5EF4-FFF2-40B4-BE49-F238E27FC236}">
                <a16:creationId xmlns:a16="http://schemas.microsoft.com/office/drawing/2014/main" xmlns="" id="{EC53CE64-9DBD-40A2-8A23-776F03C7A382}"/>
              </a:ext>
            </a:extLst>
          </p:cNvPr>
          <p:cNvPicPr>
            <a:picLocks noChangeAspect="1"/>
          </p:cNvPicPr>
          <p:nvPr/>
        </p:nvPicPr>
        <p:blipFill>
          <a:blip r:embed="rId3"/>
          <a:stretch>
            <a:fillRect/>
          </a:stretch>
        </p:blipFill>
        <p:spPr>
          <a:xfrm>
            <a:off x="2883933" y="2330238"/>
            <a:ext cx="6424133" cy="4281710"/>
          </a:xfrm>
          <a:prstGeom prst="rect">
            <a:avLst/>
          </a:prstGeom>
        </p:spPr>
      </p:pic>
      <p:sp>
        <p:nvSpPr>
          <p:cNvPr id="8" name="TextBox 7">
            <a:extLst>
              <a:ext uri="{FF2B5EF4-FFF2-40B4-BE49-F238E27FC236}">
                <a16:creationId xmlns:a16="http://schemas.microsoft.com/office/drawing/2014/main" xmlns="" id="{04E7D86B-68B4-4F34-B8D2-F4287537EA50}"/>
              </a:ext>
            </a:extLst>
          </p:cNvPr>
          <p:cNvSpPr txBox="1"/>
          <p:nvPr/>
        </p:nvSpPr>
        <p:spPr>
          <a:xfrm>
            <a:off x="9083457" y="6581001"/>
            <a:ext cx="3065263" cy="276999"/>
          </a:xfrm>
          <a:prstGeom prst="rect">
            <a:avLst/>
          </a:prstGeom>
          <a:noFill/>
        </p:spPr>
        <p:txBody>
          <a:bodyPr wrap="none" rtlCol="0">
            <a:spAutoFit/>
          </a:bodyPr>
          <a:lstStyle/>
          <a:p>
            <a:r>
              <a:rPr lang="en-US" sz="1200" dirty="0"/>
              <a:t>Figure 2: Roll call. (</a:t>
            </a:r>
            <a:r>
              <a:rPr lang="en-US" sz="1200" dirty="0">
                <a:hlinkClick r:id="rId4"/>
              </a:rPr>
              <a:t>Zack Wittman, 2018</a:t>
            </a:r>
            <a:r>
              <a:rPr lang="en-US" sz="1200" dirty="0"/>
              <a:t>)</a:t>
            </a:r>
          </a:p>
        </p:txBody>
      </p:sp>
    </p:spTree>
    <p:extLst>
      <p:ext uri="{BB962C8B-B14F-4D97-AF65-F5344CB8AC3E}">
        <p14:creationId xmlns:p14="http://schemas.microsoft.com/office/powerpoint/2010/main" val="32774322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9ECAC5-6EBF-4C16-86E4-C889530B9BC8}"/>
              </a:ext>
            </a:extLst>
          </p:cNvPr>
          <p:cNvSpPr>
            <a:spLocks noGrp="1"/>
          </p:cNvSpPr>
          <p:nvPr>
            <p:ph type="title"/>
          </p:nvPr>
        </p:nvSpPr>
        <p:spPr/>
        <p:txBody>
          <a:bodyPr/>
          <a:lstStyle/>
          <a:p>
            <a:r>
              <a:rPr lang="en-US" dirty="0"/>
              <a:t>Obtaining Team Synergy</a:t>
            </a:r>
          </a:p>
        </p:txBody>
      </p:sp>
      <p:sp>
        <p:nvSpPr>
          <p:cNvPr id="3" name="Content Placeholder 2">
            <a:extLst>
              <a:ext uri="{FF2B5EF4-FFF2-40B4-BE49-F238E27FC236}">
                <a16:creationId xmlns:a16="http://schemas.microsoft.com/office/drawing/2014/main" xmlns="" id="{B581CE82-34EA-43BC-BCED-388F6EFEDAF4}"/>
              </a:ext>
            </a:extLst>
          </p:cNvPr>
          <p:cNvSpPr>
            <a:spLocks noGrp="1"/>
          </p:cNvSpPr>
          <p:nvPr>
            <p:ph idx="1"/>
          </p:nvPr>
        </p:nvSpPr>
        <p:spPr>
          <a:xfrm>
            <a:off x="1103312" y="1563759"/>
            <a:ext cx="8946541" cy="2835964"/>
          </a:xfrm>
        </p:spPr>
        <p:txBody>
          <a:bodyPr>
            <a:normAutofit/>
          </a:bodyPr>
          <a:lstStyle/>
          <a:p>
            <a:pPr marL="0" indent="0">
              <a:buNone/>
            </a:pPr>
            <a:r>
              <a:rPr lang="en-US" sz="3200" b="1" dirty="0">
                <a:solidFill>
                  <a:srgbClr val="FFC000"/>
                </a:solidFill>
              </a:rPr>
              <a:t>Four Steps to Team Synergy</a:t>
            </a:r>
          </a:p>
          <a:p>
            <a:pPr marL="514350" indent="-514350">
              <a:buAutoNum type="arabicPeriod"/>
            </a:pPr>
            <a:r>
              <a:rPr lang="en-US" sz="2800" dirty="0"/>
              <a:t>Set Goals and High Expectations. </a:t>
            </a:r>
            <a:r>
              <a:rPr lang="en-US" sz="1400" dirty="0"/>
              <a:t>(Matthews, &amp; McLees, 2015)</a:t>
            </a:r>
            <a:endParaRPr lang="en-US" sz="1200" dirty="0"/>
          </a:p>
          <a:p>
            <a:pPr marL="514350" indent="-514350">
              <a:buAutoNum type="arabicPeriod"/>
            </a:pPr>
            <a:r>
              <a:rPr lang="en-US" sz="2800" dirty="0"/>
              <a:t>Hold people Accountable. </a:t>
            </a:r>
            <a:r>
              <a:rPr lang="en-US" sz="1400" dirty="0"/>
              <a:t>(Matthews, &amp; McLees, 2015)</a:t>
            </a:r>
          </a:p>
          <a:p>
            <a:pPr marL="514350" indent="-514350">
              <a:buAutoNum type="arabicPeriod"/>
            </a:pPr>
            <a:r>
              <a:rPr lang="en-US" sz="2800" dirty="0"/>
              <a:t>Understand your people.</a:t>
            </a:r>
          </a:p>
          <a:p>
            <a:pPr marL="514350" indent="-514350">
              <a:buAutoNum type="arabicPeriod"/>
            </a:pPr>
            <a:r>
              <a:rPr lang="en-US" sz="2800" dirty="0"/>
              <a:t>Fair and Regular Evaluations.</a:t>
            </a:r>
          </a:p>
          <a:p>
            <a:pPr marL="0" indent="0">
              <a:buNone/>
            </a:pPr>
            <a:endParaRPr lang="en-US" dirty="0"/>
          </a:p>
        </p:txBody>
      </p:sp>
      <p:pic>
        <p:nvPicPr>
          <p:cNvPr id="5" name="Picture 4">
            <a:extLst>
              <a:ext uri="{FF2B5EF4-FFF2-40B4-BE49-F238E27FC236}">
                <a16:creationId xmlns:a16="http://schemas.microsoft.com/office/drawing/2014/main" xmlns="" id="{517C982F-DD9E-421F-81DB-608AEE325B58}"/>
              </a:ext>
            </a:extLst>
          </p:cNvPr>
          <p:cNvPicPr>
            <a:picLocks noChangeAspect="1"/>
          </p:cNvPicPr>
          <p:nvPr/>
        </p:nvPicPr>
        <p:blipFill>
          <a:blip r:embed="rId3"/>
          <a:stretch>
            <a:fillRect/>
          </a:stretch>
        </p:blipFill>
        <p:spPr>
          <a:xfrm>
            <a:off x="7871792" y="3176829"/>
            <a:ext cx="4107700" cy="3462511"/>
          </a:xfrm>
          <a:prstGeom prst="rect">
            <a:avLst/>
          </a:prstGeom>
        </p:spPr>
      </p:pic>
      <p:sp>
        <p:nvSpPr>
          <p:cNvPr id="6" name="TextBox 5">
            <a:extLst>
              <a:ext uri="{FF2B5EF4-FFF2-40B4-BE49-F238E27FC236}">
                <a16:creationId xmlns:a16="http://schemas.microsoft.com/office/drawing/2014/main" xmlns="" id="{D4EEBF5D-6CA2-41E3-81B1-87D79162298B}"/>
              </a:ext>
            </a:extLst>
          </p:cNvPr>
          <p:cNvSpPr txBox="1"/>
          <p:nvPr/>
        </p:nvSpPr>
        <p:spPr>
          <a:xfrm>
            <a:off x="3153398" y="6362341"/>
            <a:ext cx="7227759" cy="276999"/>
          </a:xfrm>
          <a:prstGeom prst="rect">
            <a:avLst/>
          </a:prstGeom>
          <a:noFill/>
        </p:spPr>
        <p:txBody>
          <a:bodyPr wrap="square" rtlCol="0">
            <a:spAutoFit/>
          </a:bodyPr>
          <a:lstStyle/>
          <a:p>
            <a:r>
              <a:rPr lang="en-US" sz="1200" dirty="0"/>
              <a:t>Figure 3: Tough </a:t>
            </a:r>
            <a:r>
              <a:rPr lang="en-US" sz="1200" dirty="0" err="1"/>
              <a:t>Mudder</a:t>
            </a:r>
            <a:r>
              <a:rPr lang="en-US" sz="1200" dirty="0"/>
              <a:t> team synergy, (</a:t>
            </a:r>
            <a:r>
              <a:rPr lang="en-US" sz="1200" dirty="0">
                <a:hlinkClick r:id="rId4"/>
              </a:rPr>
              <a:t>Tough </a:t>
            </a:r>
            <a:r>
              <a:rPr lang="en-US" sz="1200" dirty="0" err="1">
                <a:hlinkClick r:id="rId4"/>
              </a:rPr>
              <a:t>Mudder</a:t>
            </a:r>
            <a:r>
              <a:rPr lang="en-US" sz="1200" dirty="0">
                <a:hlinkClick r:id="rId4"/>
              </a:rPr>
              <a:t>, 2014</a:t>
            </a:r>
            <a:r>
              <a:rPr lang="en-US" sz="1200" dirty="0"/>
              <a:t>)</a:t>
            </a:r>
          </a:p>
        </p:txBody>
      </p:sp>
    </p:spTree>
    <p:extLst>
      <p:ext uri="{BB962C8B-B14F-4D97-AF65-F5344CB8AC3E}">
        <p14:creationId xmlns:p14="http://schemas.microsoft.com/office/powerpoint/2010/main" val="2356194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p:txBody>
          <a:bodyPr/>
          <a:lstStyle/>
          <a:p>
            <a:r>
              <a:rPr lang="en-US" dirty="0">
                <a:solidFill>
                  <a:srgbClr val="FFC000"/>
                </a:solidFill>
              </a:rPr>
              <a:t>Understanding Negative Synergy</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722783"/>
            <a:ext cx="8946541" cy="1934818"/>
          </a:xfrm>
        </p:spPr>
        <p:txBody>
          <a:bodyPr>
            <a:normAutofit/>
          </a:bodyPr>
          <a:lstStyle/>
          <a:p>
            <a:pPr marL="0" indent="0">
              <a:buNone/>
            </a:pPr>
            <a:r>
              <a:rPr lang="en-US" sz="2800" dirty="0"/>
              <a:t>Negative Synergy can develop in a group. This is anything that is counterproductive to the team accomplishing goals and expectations.</a:t>
            </a:r>
          </a:p>
          <a:p>
            <a:pPr marL="0" indent="0">
              <a:buNone/>
            </a:pPr>
            <a:endParaRPr lang="en-US" sz="2800" b="1" dirty="0">
              <a:solidFill>
                <a:schemeClr val="bg1">
                  <a:lumMod val="95000"/>
                  <a:lumOff val="5000"/>
                </a:schemeClr>
              </a:solidFill>
            </a:endParaRPr>
          </a:p>
        </p:txBody>
      </p:sp>
      <p:pic>
        <p:nvPicPr>
          <p:cNvPr id="8" name="Picture 7">
            <a:extLst>
              <a:ext uri="{FF2B5EF4-FFF2-40B4-BE49-F238E27FC236}">
                <a16:creationId xmlns:a16="http://schemas.microsoft.com/office/drawing/2014/main" xmlns="" id="{BC6F345D-1C50-4D01-B75A-8A4BADA97C15}"/>
              </a:ext>
            </a:extLst>
          </p:cNvPr>
          <p:cNvPicPr>
            <a:picLocks noChangeAspect="1"/>
          </p:cNvPicPr>
          <p:nvPr/>
        </p:nvPicPr>
        <p:blipFill>
          <a:blip r:embed="rId3"/>
          <a:stretch>
            <a:fillRect/>
          </a:stretch>
        </p:blipFill>
        <p:spPr>
          <a:xfrm>
            <a:off x="4973410" y="3383710"/>
            <a:ext cx="4860699" cy="3242086"/>
          </a:xfrm>
          <a:prstGeom prst="rect">
            <a:avLst/>
          </a:prstGeom>
        </p:spPr>
      </p:pic>
      <p:sp>
        <p:nvSpPr>
          <p:cNvPr id="9" name="TextBox 8">
            <a:extLst>
              <a:ext uri="{FF2B5EF4-FFF2-40B4-BE49-F238E27FC236}">
                <a16:creationId xmlns:a16="http://schemas.microsoft.com/office/drawing/2014/main" xmlns="" id="{5BAD439A-84B3-4653-929C-C16FD6E24362}"/>
              </a:ext>
            </a:extLst>
          </p:cNvPr>
          <p:cNvSpPr txBox="1"/>
          <p:nvPr/>
        </p:nvSpPr>
        <p:spPr>
          <a:xfrm>
            <a:off x="304800" y="6414052"/>
            <a:ext cx="4211409" cy="276999"/>
          </a:xfrm>
          <a:prstGeom prst="rect">
            <a:avLst/>
          </a:prstGeom>
          <a:noFill/>
        </p:spPr>
        <p:txBody>
          <a:bodyPr wrap="none" rtlCol="0">
            <a:spAutoFit/>
          </a:bodyPr>
          <a:lstStyle/>
          <a:p>
            <a:r>
              <a:rPr lang="en-US" sz="1200" dirty="0"/>
              <a:t>Figure 5: Teamwork matters, (</a:t>
            </a:r>
            <a:r>
              <a:rPr lang="en-US" sz="1200" dirty="0">
                <a:hlinkClick r:id="rId4"/>
              </a:rPr>
              <a:t>Labor Solutions AU, 2015</a:t>
            </a:r>
            <a:r>
              <a:rPr lang="en-US" sz="1200" dirty="0"/>
              <a:t>)</a:t>
            </a:r>
          </a:p>
        </p:txBody>
      </p:sp>
    </p:spTree>
    <p:extLst>
      <p:ext uri="{BB962C8B-B14F-4D97-AF65-F5344CB8AC3E}">
        <p14:creationId xmlns:p14="http://schemas.microsoft.com/office/powerpoint/2010/main" val="15159041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452718"/>
            <a:ext cx="9404723" cy="842682"/>
          </a:xfrm>
        </p:spPr>
        <p:txBody>
          <a:bodyPr/>
          <a:lstStyle/>
          <a:p>
            <a:r>
              <a:rPr lang="en-US" dirty="0">
                <a:solidFill>
                  <a:srgbClr val="FFC000"/>
                </a:solidFill>
              </a:rPr>
              <a:t>Getting officers to Buy in.</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1103312" y="1722782"/>
            <a:ext cx="8946541" cy="4558747"/>
          </a:xfrm>
        </p:spPr>
        <p:txBody>
          <a:bodyPr>
            <a:normAutofit fontScale="92500"/>
          </a:bodyPr>
          <a:lstStyle/>
          <a:p>
            <a:pPr marL="0" indent="0">
              <a:buNone/>
            </a:pPr>
            <a:r>
              <a:rPr lang="en-US" sz="2800" b="1" dirty="0">
                <a:solidFill>
                  <a:srgbClr val="FFC000"/>
                </a:solidFill>
              </a:rPr>
              <a:t>Five Steps to get officers to buy into working as a team.</a:t>
            </a:r>
          </a:p>
          <a:p>
            <a:pPr marL="514350" indent="-514350">
              <a:buFont typeface="+mj-lt"/>
              <a:buAutoNum type="arabicPeriod"/>
            </a:pPr>
            <a:r>
              <a:rPr lang="en-US" sz="2800" dirty="0">
                <a:solidFill>
                  <a:srgbClr val="FF0000"/>
                </a:solidFill>
              </a:rPr>
              <a:t>SHARE</a:t>
            </a:r>
            <a:r>
              <a:rPr lang="en-US" sz="2800" dirty="0"/>
              <a:t> the vision you have with them, and tell them what the ultimate plan is.</a:t>
            </a:r>
          </a:p>
          <a:p>
            <a:pPr marL="514350" indent="-514350">
              <a:buFont typeface="+mj-lt"/>
              <a:buAutoNum type="arabicPeriod"/>
            </a:pPr>
            <a:r>
              <a:rPr lang="en-US" sz="2800" dirty="0">
                <a:solidFill>
                  <a:srgbClr val="FF0000"/>
                </a:solidFill>
              </a:rPr>
              <a:t>LISTEN</a:t>
            </a:r>
            <a:r>
              <a:rPr lang="en-US" sz="2800" dirty="0"/>
              <a:t> and solicit subordinate ideas on how to make them come to fruition.</a:t>
            </a:r>
          </a:p>
          <a:p>
            <a:pPr marL="514350" indent="-514350">
              <a:buFont typeface="+mj-lt"/>
              <a:buAutoNum type="arabicPeriod"/>
            </a:pPr>
            <a:r>
              <a:rPr lang="en-US" sz="2800" dirty="0">
                <a:solidFill>
                  <a:srgbClr val="FF0000"/>
                </a:solidFill>
              </a:rPr>
              <a:t>INCORPORATE</a:t>
            </a:r>
            <a:r>
              <a:rPr lang="en-US" sz="2800" dirty="0"/>
              <a:t> those ideas where you can. Remember there is more than one way to do it.</a:t>
            </a:r>
          </a:p>
          <a:p>
            <a:pPr marL="514350" indent="-514350">
              <a:buFont typeface="+mj-lt"/>
              <a:buAutoNum type="arabicPeriod"/>
            </a:pPr>
            <a:r>
              <a:rPr lang="en-US" sz="2800" dirty="0">
                <a:solidFill>
                  <a:srgbClr val="FF0000"/>
                </a:solidFill>
              </a:rPr>
              <a:t>COMPARE</a:t>
            </a:r>
            <a:r>
              <a:rPr lang="en-US" sz="2800" dirty="0"/>
              <a:t> their efforts to others.</a:t>
            </a:r>
          </a:p>
          <a:p>
            <a:pPr marL="514350" indent="-514350">
              <a:buFont typeface="+mj-lt"/>
              <a:buAutoNum type="arabicPeriod"/>
            </a:pPr>
            <a:r>
              <a:rPr lang="en-US" sz="2800" dirty="0">
                <a:solidFill>
                  <a:srgbClr val="FF0000"/>
                </a:solidFill>
              </a:rPr>
              <a:t>LEAD</a:t>
            </a:r>
            <a:r>
              <a:rPr lang="en-US" sz="2800" dirty="0"/>
              <a:t> by example.</a:t>
            </a:r>
          </a:p>
          <a:p>
            <a:pPr marL="514350" indent="-514350">
              <a:buAutoNum type="arabicPeriod"/>
            </a:pPr>
            <a:endParaRPr lang="en-US" sz="2800" b="1" dirty="0">
              <a:solidFill>
                <a:schemeClr val="bg1">
                  <a:lumMod val="95000"/>
                  <a:lumOff val="5000"/>
                </a:schemeClr>
              </a:solidFill>
            </a:endParaRPr>
          </a:p>
          <a:p>
            <a:pPr marL="514350" indent="-514350">
              <a:buAutoNum type="arabicPeriod"/>
            </a:pPr>
            <a:endParaRPr lang="en-US" sz="2800" b="1" dirty="0">
              <a:solidFill>
                <a:schemeClr val="bg1">
                  <a:lumMod val="95000"/>
                  <a:lumOff val="5000"/>
                </a:schemeClr>
              </a:solidFill>
            </a:endParaRPr>
          </a:p>
          <a:p>
            <a:pPr marL="514350" indent="-514350">
              <a:buAutoNum type="arabicPeriod"/>
            </a:pPr>
            <a:endParaRPr lang="en-US" sz="2800" b="1" dirty="0">
              <a:solidFill>
                <a:schemeClr val="bg1">
                  <a:lumMod val="95000"/>
                  <a:lumOff val="5000"/>
                </a:schemeClr>
              </a:solidFill>
            </a:endParaRPr>
          </a:p>
          <a:p>
            <a:pPr marL="514350" indent="-514350">
              <a:buAutoNum type="arabicPeriod"/>
            </a:pPr>
            <a:endParaRPr lang="en-US" sz="2800" b="1" dirty="0">
              <a:solidFill>
                <a:schemeClr val="bg1">
                  <a:lumMod val="95000"/>
                  <a:lumOff val="5000"/>
                </a:schemeClr>
              </a:solidFill>
            </a:endParaRPr>
          </a:p>
          <a:p>
            <a:pPr marL="514350" indent="-514350">
              <a:buAutoNum type="arabicPeriod"/>
            </a:pPr>
            <a:endParaRPr lang="en-US" sz="2800" b="1" dirty="0">
              <a:solidFill>
                <a:schemeClr val="bg1">
                  <a:lumMod val="95000"/>
                  <a:lumOff val="5000"/>
                </a:schemeClr>
              </a:solidFill>
            </a:endParaRPr>
          </a:p>
        </p:txBody>
      </p:sp>
    </p:spTree>
    <p:extLst>
      <p:ext uri="{BB962C8B-B14F-4D97-AF65-F5344CB8AC3E}">
        <p14:creationId xmlns:p14="http://schemas.microsoft.com/office/powerpoint/2010/main" val="418368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213360"/>
            <a:ext cx="9404723" cy="762000"/>
          </a:xfrm>
        </p:spPr>
        <p:txBody>
          <a:bodyPr/>
          <a:lstStyle/>
          <a:p>
            <a:r>
              <a:rPr lang="en-US" dirty="0">
                <a:solidFill>
                  <a:srgbClr val="FFC000"/>
                </a:solidFill>
              </a:rPr>
              <a:t>Maintaining Positive Synergies</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646111" y="1295400"/>
            <a:ext cx="10753409" cy="5349240"/>
          </a:xfrm>
        </p:spPr>
        <p:txBody>
          <a:bodyPr>
            <a:noAutofit/>
          </a:bodyPr>
          <a:lstStyle/>
          <a:p>
            <a:pPr marL="0" indent="0">
              <a:buNone/>
            </a:pPr>
            <a:r>
              <a:rPr lang="en-US" sz="2400" dirty="0"/>
              <a:t>What many 1</a:t>
            </a:r>
            <a:r>
              <a:rPr lang="en-US" sz="2400" baseline="30000" dirty="0"/>
              <a:t>st</a:t>
            </a:r>
            <a:r>
              <a:rPr lang="en-US" sz="2400" dirty="0"/>
              <a:t> line police supervisors will encounter is when they have finally achieve a solid cohesive group of officers that have excellent synergy, the inevitable will occur.</a:t>
            </a:r>
          </a:p>
          <a:p>
            <a:r>
              <a:rPr lang="en-US" sz="2400" dirty="0"/>
              <a:t>Shift change, new officers will move to your shift and some will move on. This can cause negative synergy.</a:t>
            </a:r>
          </a:p>
          <a:p>
            <a:r>
              <a:rPr lang="en-US" sz="2400" dirty="0"/>
              <a:t>This period is critical for you to stay positive, express goals and set forth expectations of performance.</a:t>
            </a:r>
          </a:p>
          <a:p>
            <a:r>
              <a:rPr lang="en-US" sz="2400" dirty="0"/>
              <a:t>Speak of the success and failures of the previous shift and start the process of moving forward.</a:t>
            </a:r>
          </a:p>
          <a:p>
            <a:r>
              <a:rPr lang="en-US" sz="2400" dirty="0"/>
              <a:t>A confident leader, inspires confidence (</a:t>
            </a:r>
            <a:r>
              <a:rPr lang="nb-NO" sz="2400" dirty="0"/>
              <a:t>Vveinhardt, J. &amp; Banikonyte, J. (2017).</a:t>
            </a:r>
          </a:p>
          <a:p>
            <a:r>
              <a:rPr lang="nb-NO" sz="2400" dirty="0"/>
              <a:t>Encourage any officers who remained to lead the way and inspire the group as a whole.</a:t>
            </a:r>
            <a:endParaRPr lang="en-US" sz="2400" dirty="0"/>
          </a:p>
        </p:txBody>
      </p:sp>
    </p:spTree>
    <p:extLst>
      <p:ext uri="{BB962C8B-B14F-4D97-AF65-F5344CB8AC3E}">
        <p14:creationId xmlns:p14="http://schemas.microsoft.com/office/powerpoint/2010/main" val="13973206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646111" y="213360"/>
            <a:ext cx="9404723" cy="762000"/>
          </a:xfrm>
        </p:spPr>
        <p:txBody>
          <a:bodyPr/>
          <a:lstStyle/>
          <a:p>
            <a:r>
              <a:rPr lang="en-US" dirty="0">
                <a:solidFill>
                  <a:srgbClr val="FFC000"/>
                </a:solidFill>
              </a:rPr>
              <a:t>Sharing in Rewards</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646111" y="1249680"/>
            <a:ext cx="10753409" cy="5394960"/>
          </a:xfrm>
        </p:spPr>
        <p:txBody>
          <a:bodyPr>
            <a:noAutofit/>
          </a:bodyPr>
          <a:lstStyle/>
          <a:p>
            <a:pPr marL="0" indent="0">
              <a:buNone/>
            </a:pPr>
            <a:r>
              <a:rPr lang="en-US" dirty="0"/>
              <a:t>When success comes, it is important that both the individual and the group is recognized. Even a reward that you may earn as a first line supervisor.</a:t>
            </a:r>
          </a:p>
          <a:p>
            <a:r>
              <a:rPr lang="en-US" dirty="0"/>
              <a:t>When an officer receives an award and it is presented, make sure to express that they did a great job to the group as a whole.</a:t>
            </a:r>
          </a:p>
          <a:p>
            <a:pPr marL="0" indent="0">
              <a:buNone/>
            </a:pPr>
            <a:r>
              <a:rPr lang="en-US" dirty="0">
                <a:solidFill>
                  <a:srgbClr val="FFFF00"/>
                </a:solidFill>
              </a:rPr>
              <a:t>Example: An officer tracks down multiple felony warrants in a month and had a large drug seizure on a traffic stop. And receives an Officer of the Month Award.</a:t>
            </a:r>
          </a:p>
          <a:p>
            <a:r>
              <a:rPr lang="en-US" dirty="0"/>
              <a:t>Mention (If appropriate) that the groups work, may have helped make it happen.</a:t>
            </a:r>
          </a:p>
          <a:p>
            <a:pPr marL="0" indent="0">
              <a:buNone/>
            </a:pPr>
            <a:r>
              <a:rPr lang="en-US" dirty="0">
                <a:solidFill>
                  <a:srgbClr val="FFFF00"/>
                </a:solidFill>
              </a:rPr>
              <a:t>Example: For those of you that backed up “Garcia,” and helped him on his call load so that he had the time to work on this, thank you. You are part of what made this happen.</a:t>
            </a:r>
          </a:p>
          <a:p>
            <a:r>
              <a:rPr lang="en-US" dirty="0"/>
              <a:t>As a supervisor any positive feedback your shift receives and/or you for the way they are performing, should be passed on. You are only as great as the team you have inspired. </a:t>
            </a:r>
          </a:p>
        </p:txBody>
      </p:sp>
    </p:spTree>
    <p:extLst>
      <p:ext uri="{BB962C8B-B14F-4D97-AF65-F5344CB8AC3E}">
        <p14:creationId xmlns:p14="http://schemas.microsoft.com/office/powerpoint/2010/main" val="18959501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490879-FF27-4305-BBFA-E0B00FF35E3E}"/>
              </a:ext>
            </a:extLst>
          </p:cNvPr>
          <p:cNvSpPr>
            <a:spLocks noGrp="1"/>
          </p:cNvSpPr>
          <p:nvPr>
            <p:ph type="title"/>
          </p:nvPr>
        </p:nvSpPr>
        <p:spPr>
          <a:xfrm>
            <a:off x="1589519" y="760576"/>
            <a:ext cx="8632248" cy="350377"/>
          </a:xfrm>
        </p:spPr>
        <p:txBody>
          <a:bodyPr/>
          <a:lstStyle/>
          <a:p>
            <a:pPr algn="ctr"/>
            <a:r>
              <a:rPr lang="en-US" sz="1600" dirty="0">
                <a:solidFill>
                  <a:schemeClr val="tx1"/>
                </a:solidFill>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645129" y="1110953"/>
            <a:ext cx="10515677" cy="5747047"/>
          </a:xfrm>
        </p:spPr>
        <p:txBody>
          <a:bodyPr>
            <a:noAutofit/>
          </a:bodyPr>
          <a:lstStyle/>
          <a:p>
            <a:pPr marL="457200" indent="-461963">
              <a:lnSpc>
                <a:spcPct val="220000"/>
              </a:lnSpc>
              <a:spcBef>
                <a:spcPts val="0"/>
              </a:spcBef>
              <a:buNone/>
            </a:pPr>
            <a:r>
              <a:rPr lang="en-US" sz="1400" dirty="0">
                <a:latin typeface="Times New Roman" panose="02020603050405020304" pitchFamily="18" charset="0"/>
                <a:cs typeface="Times New Roman" panose="02020603050405020304" pitchFamily="18" charset="0"/>
              </a:rPr>
              <a:t>Corpus Christi Police Department. (2019). </a:t>
            </a:r>
            <a:r>
              <a:rPr lang="en-US" sz="1400" i="1" dirty="0">
                <a:latin typeface="Times New Roman" panose="02020603050405020304" pitchFamily="18" charset="0"/>
                <a:cs typeface="Times New Roman" panose="02020603050405020304" pitchFamily="18" charset="0"/>
                <a:hlinkClick r:id="rId3"/>
              </a:rPr>
              <a:t>CCPD badge</a:t>
            </a:r>
            <a:r>
              <a:rPr lang="en-US" sz="1400" i="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[Image file]. Retrieved from https://stopdrugscorpuschristi.org/default.aspx?MenuItemID=865&amp;MenuGroup=Public+Corpus+Christi</a:t>
            </a:r>
          </a:p>
          <a:p>
            <a:pPr marL="457200" indent="-461963">
              <a:lnSpc>
                <a:spcPct val="220000"/>
              </a:lnSpc>
              <a:spcBef>
                <a:spcPts val="0"/>
              </a:spcBef>
              <a:buNone/>
            </a:pPr>
            <a:r>
              <a:rPr lang="en-US" sz="1400" dirty="0">
                <a:latin typeface="Times New Roman" panose="02020603050405020304" pitchFamily="18" charset="0"/>
                <a:cs typeface="Times New Roman" panose="02020603050405020304" pitchFamily="18" charset="0"/>
              </a:rPr>
              <a:t>Jose, J. (2017). </a:t>
            </a:r>
            <a:r>
              <a:rPr lang="en-US" sz="1400" i="1" dirty="0">
                <a:latin typeface="Times New Roman" panose="02020603050405020304" pitchFamily="18" charset="0"/>
                <a:cs typeface="Times New Roman" panose="02020603050405020304" pitchFamily="18" charset="0"/>
                <a:hlinkClick r:id="rId4"/>
              </a:rPr>
              <a:t>Take a break</a:t>
            </a:r>
            <a:r>
              <a:rPr lang="en-US" sz="1400" i="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[Image file]. Retrieved from http://angelsandsuperheroes.com/2017/07/03/take-a-break/</a:t>
            </a:r>
          </a:p>
          <a:p>
            <a:pPr marL="457200" indent="-461963">
              <a:lnSpc>
                <a:spcPct val="220000"/>
              </a:lnSpc>
              <a:spcBef>
                <a:spcPts val="0"/>
              </a:spcBef>
              <a:buNone/>
            </a:pPr>
            <a:r>
              <a:rPr lang="en-US" sz="1400" dirty="0" err="1">
                <a:latin typeface="Times New Roman" panose="02020603050405020304" pitchFamily="18" charset="0"/>
                <a:cs typeface="Times New Roman" panose="02020603050405020304" pitchFamily="18" charset="0"/>
              </a:rPr>
              <a:t>Kachgal</a:t>
            </a:r>
            <a:r>
              <a:rPr lang="en-US" sz="1400" dirty="0">
                <a:latin typeface="Times New Roman" panose="02020603050405020304" pitchFamily="18" charset="0"/>
                <a:cs typeface="Times New Roman" panose="02020603050405020304" pitchFamily="18" charset="0"/>
              </a:rPr>
              <a:t>, J. (2015) The synergy needed for business resilience. </a:t>
            </a:r>
            <a:r>
              <a:rPr lang="en-US" sz="1400" i="1" dirty="0">
                <a:latin typeface="Times New Roman" panose="02020603050405020304" pitchFamily="18" charset="0"/>
                <a:cs typeface="Times New Roman" panose="02020603050405020304" pitchFamily="18" charset="0"/>
              </a:rPr>
              <a:t>Journal of Business Continuity &amp; Emergency Planning, 9</a:t>
            </a:r>
            <a:r>
              <a:rPr lang="en-US" sz="1400" dirty="0">
                <a:latin typeface="Times New Roman" panose="02020603050405020304" pitchFamily="18" charset="0"/>
                <a:cs typeface="Times New Roman" panose="02020603050405020304" pitchFamily="18" charset="0"/>
              </a:rPr>
              <a:t>(1). 10-17. Accession No. 110394504</a:t>
            </a:r>
          </a:p>
          <a:p>
            <a:pPr marL="457200" indent="-461963">
              <a:lnSpc>
                <a:spcPct val="220000"/>
              </a:lnSpc>
              <a:spcBef>
                <a:spcPts val="0"/>
              </a:spcBef>
              <a:buNone/>
            </a:pPr>
            <a:r>
              <a:rPr lang="en-US" sz="1400" dirty="0">
                <a:latin typeface="Times New Roman" panose="02020603050405020304" pitchFamily="18" charset="0"/>
                <a:cs typeface="Times New Roman" panose="02020603050405020304" pitchFamily="18" charset="0"/>
              </a:rPr>
              <a:t>Tough </a:t>
            </a:r>
            <a:r>
              <a:rPr lang="en-US" sz="1400" dirty="0" err="1">
                <a:latin typeface="Times New Roman" panose="02020603050405020304" pitchFamily="18" charset="0"/>
                <a:cs typeface="Times New Roman" panose="02020603050405020304" pitchFamily="18" charset="0"/>
              </a:rPr>
              <a:t>Mudder</a:t>
            </a:r>
            <a:r>
              <a:rPr lang="en-US" sz="1400" dirty="0">
                <a:latin typeface="Times New Roman" panose="02020603050405020304" pitchFamily="18" charset="0"/>
                <a:cs typeface="Times New Roman" panose="02020603050405020304" pitchFamily="18" charset="0"/>
              </a:rPr>
              <a:t>, (2014). </a:t>
            </a:r>
            <a:r>
              <a:rPr lang="en-US" sz="1400" i="1" dirty="0">
                <a:latin typeface="Times New Roman" panose="02020603050405020304" pitchFamily="18" charset="0"/>
                <a:cs typeface="Times New Roman" panose="02020603050405020304" pitchFamily="18" charset="0"/>
                <a:hlinkClick r:id="rId5"/>
              </a:rPr>
              <a:t>Tough </a:t>
            </a:r>
            <a:r>
              <a:rPr lang="en-US" sz="1400" i="1" dirty="0" err="1">
                <a:latin typeface="Times New Roman" panose="02020603050405020304" pitchFamily="18" charset="0"/>
                <a:cs typeface="Times New Roman" panose="02020603050405020304" pitchFamily="18" charset="0"/>
                <a:hlinkClick r:id="rId5"/>
              </a:rPr>
              <a:t>Mudder</a:t>
            </a:r>
            <a:r>
              <a:rPr lang="en-US" sz="1400" i="1" dirty="0">
                <a:latin typeface="Times New Roman" panose="02020603050405020304" pitchFamily="18" charset="0"/>
                <a:cs typeface="Times New Roman" panose="02020603050405020304" pitchFamily="18" charset="0"/>
                <a:hlinkClick r:id="rId5"/>
              </a:rPr>
              <a:t> team synergy</a:t>
            </a:r>
            <a:r>
              <a:rPr lang="en-US" sz="1400" i="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[Image file]. Retrieved from http://2.bp.blogspot.com/-au5TCWPeky8/VCAvFuoQLyI/AAAAAAAAAmk/11g0UMUMXbQ/s1600/tough-mudder_pyramid-scheme_human-pyramid-climb_pull-ups_large-group-teamwork.jpg</a:t>
            </a:r>
          </a:p>
          <a:p>
            <a:pPr marL="457200" indent="-461963">
              <a:lnSpc>
                <a:spcPct val="220000"/>
              </a:lnSpc>
              <a:spcBef>
                <a:spcPts val="0"/>
              </a:spcBef>
              <a:buNone/>
            </a:pPr>
            <a:r>
              <a:rPr lang="en-US" sz="1400" dirty="0">
                <a:latin typeface="Times New Roman" panose="02020603050405020304" pitchFamily="18" charset="0"/>
                <a:cs typeface="Times New Roman" panose="02020603050405020304" pitchFamily="18" charset="0"/>
              </a:rPr>
              <a:t>Labor Solutions AU. (2015). </a:t>
            </a:r>
            <a:r>
              <a:rPr lang="en-US" sz="1400" i="1" dirty="0">
                <a:latin typeface="Times New Roman" panose="02020603050405020304" pitchFamily="18" charset="0"/>
                <a:cs typeface="Times New Roman" panose="02020603050405020304" pitchFamily="18" charset="0"/>
                <a:hlinkClick r:id="rId6"/>
              </a:rPr>
              <a:t>Teamwork matters</a:t>
            </a:r>
            <a:r>
              <a:rPr lang="en-US" sz="1400" i="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[Image file]. Retrieved from https://www.laboursolutions.com.au/blog/2015/09/30/4-reasons-why-teamwork-matters/</a:t>
            </a:r>
          </a:p>
          <a:p>
            <a:pPr marL="457200" indent="-461963">
              <a:lnSpc>
                <a:spcPct val="220000"/>
              </a:lnSpc>
              <a:spcBef>
                <a:spcPts val="0"/>
              </a:spcBef>
              <a:buNone/>
            </a:pPr>
            <a:r>
              <a:rPr lang="en-US" sz="1400" dirty="0" err="1">
                <a:latin typeface="Times New Roman" panose="02020603050405020304" pitchFamily="18" charset="0"/>
                <a:cs typeface="Times New Roman" panose="02020603050405020304" pitchFamily="18" charset="0"/>
              </a:rPr>
              <a:t>Lidinska</a:t>
            </a:r>
            <a:r>
              <a:rPr lang="en-US" sz="1400" dirty="0">
                <a:latin typeface="Times New Roman" panose="02020603050405020304" pitchFamily="18" charset="0"/>
                <a:cs typeface="Times New Roman" panose="02020603050405020304" pitchFamily="18" charset="0"/>
              </a:rPr>
              <a:t>, L., &amp; </a:t>
            </a:r>
            <a:r>
              <a:rPr lang="en-US" sz="1400" dirty="0" err="1">
                <a:latin typeface="Times New Roman" panose="02020603050405020304" pitchFamily="18" charset="0"/>
                <a:cs typeface="Times New Roman" panose="02020603050405020304" pitchFamily="18" charset="0"/>
              </a:rPr>
              <a:t>Jablonsky</a:t>
            </a:r>
            <a:r>
              <a:rPr lang="en-US" sz="1400" dirty="0">
                <a:latin typeface="Times New Roman" panose="02020603050405020304" pitchFamily="18" charset="0"/>
                <a:cs typeface="Times New Roman" panose="02020603050405020304" pitchFamily="18" charset="0"/>
              </a:rPr>
              <a:t>, J. (2018).</a:t>
            </a:r>
            <a:fld id="{53CE5261-E408-420A-9371-C85F9841A90A}" type="slidenum">
              <a:rPr lang="en-US" sz="1400" smtClean="0">
                <a:latin typeface="Times New Roman" panose="02020603050405020304" pitchFamily="18" charset="0"/>
                <a:cs typeface="Times New Roman" panose="02020603050405020304" pitchFamily="18" charset="0"/>
              </a:rPr>
              <a:pPr marL="457200" indent="-461963">
                <a:lnSpc>
                  <a:spcPct val="220000"/>
                </a:lnSpc>
                <a:spcBef>
                  <a:spcPts val="0"/>
                </a:spcBef>
                <a:buNone/>
              </a:pPr>
              <a:t>45</a:t>
            </a:fld>
            <a:fld id="{E84B2691-58B3-4B75-A280-6A94F98ED9D9}" type="slidenum">
              <a:rPr lang="en-US" sz="1400" smtClean="0">
                <a:latin typeface="Times New Roman" panose="02020603050405020304" pitchFamily="18" charset="0"/>
                <a:cs typeface="Times New Roman" panose="02020603050405020304" pitchFamily="18" charset="0"/>
              </a:rPr>
              <a:pPr marL="457200" indent="-461963">
                <a:lnSpc>
                  <a:spcPct val="220000"/>
                </a:lnSpc>
                <a:spcBef>
                  <a:spcPts val="0"/>
                </a:spcBef>
                <a:buNone/>
              </a:pPr>
              <a:t>45</a:t>
            </a:fld>
            <a:r>
              <a:rPr lang="en-US" sz="1400" dirty="0">
                <a:latin typeface="Times New Roman" panose="02020603050405020304" pitchFamily="18" charset="0"/>
                <a:cs typeface="Times New Roman" panose="02020603050405020304" pitchFamily="18" charset="0"/>
              </a:rPr>
              <a:t> AHP model for performance evaluation of employees in a Czech management consulting company. </a:t>
            </a:r>
            <a:r>
              <a:rPr lang="en-US" sz="1400" i="1" dirty="0">
                <a:latin typeface="Times New Roman" panose="02020603050405020304" pitchFamily="18" charset="0"/>
                <a:cs typeface="Times New Roman" panose="02020603050405020304" pitchFamily="18" charset="0"/>
              </a:rPr>
              <a:t>Central European Journal of Operations Research, 26</a:t>
            </a:r>
            <a:r>
              <a:rPr lang="en-US" sz="1400" dirty="0">
                <a:latin typeface="Times New Roman" panose="02020603050405020304" pitchFamily="18" charset="0"/>
                <a:cs typeface="Times New Roman" panose="02020603050405020304" pitchFamily="18" charset="0"/>
              </a:rPr>
              <a:t>(1). 239-258. Accession No. 127378619</a:t>
            </a:r>
          </a:p>
        </p:txBody>
      </p:sp>
    </p:spTree>
    <p:extLst>
      <p:ext uri="{BB962C8B-B14F-4D97-AF65-F5344CB8AC3E}">
        <p14:creationId xmlns:p14="http://schemas.microsoft.com/office/powerpoint/2010/main" val="35917305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C6B1D22-2826-4B1B-891C-11F8DFF6D6E9}"/>
              </a:ext>
            </a:extLst>
          </p:cNvPr>
          <p:cNvSpPr>
            <a:spLocks noGrp="1"/>
          </p:cNvSpPr>
          <p:nvPr>
            <p:ph idx="1"/>
          </p:nvPr>
        </p:nvSpPr>
        <p:spPr>
          <a:xfrm>
            <a:off x="645129" y="1110953"/>
            <a:ext cx="10515677" cy="5747047"/>
          </a:xfrm>
        </p:spPr>
        <p:txBody>
          <a:bodyPr>
            <a:noAutofit/>
          </a:bodyPr>
          <a:lstStyle/>
          <a:p>
            <a:pPr marL="457200" indent="-461963">
              <a:lnSpc>
                <a:spcPct val="220000"/>
              </a:lnSpc>
              <a:spcBef>
                <a:spcPts val="0"/>
              </a:spcBef>
              <a:buNone/>
            </a:pPr>
            <a:r>
              <a:rPr lang="en-US" sz="1400" dirty="0">
                <a:latin typeface="Times New Roman" panose="02020603050405020304" pitchFamily="18" charset="0"/>
                <a:cs typeface="Times New Roman" panose="02020603050405020304" pitchFamily="18" charset="0"/>
              </a:rPr>
              <a:t>Matthews, R., &amp; McLees, J. (2015). Building effective projects teams and teamwork. </a:t>
            </a:r>
            <a:r>
              <a:rPr lang="en-US" sz="1400" i="1" dirty="0">
                <a:latin typeface="Times New Roman" panose="02020603050405020304" pitchFamily="18" charset="0"/>
                <a:cs typeface="Times New Roman" panose="02020603050405020304" pitchFamily="18" charset="0"/>
              </a:rPr>
              <a:t>Journal of Information Technology &amp; Economic Development, 6</a:t>
            </a:r>
            <a:r>
              <a:rPr lang="en-US" sz="1400" dirty="0">
                <a:latin typeface="Times New Roman" panose="02020603050405020304" pitchFamily="18" charset="0"/>
                <a:cs typeface="Times New Roman" panose="02020603050405020304" pitchFamily="18" charset="0"/>
              </a:rPr>
              <a:t>(2). 20-30. Accession No. 112466627</a:t>
            </a:r>
          </a:p>
          <a:p>
            <a:pPr marL="457200" indent="-461963">
              <a:lnSpc>
                <a:spcPct val="220000"/>
              </a:lnSpc>
              <a:spcBef>
                <a:spcPts val="0"/>
              </a:spcBef>
              <a:buNone/>
            </a:pPr>
            <a:r>
              <a:rPr lang="en-US" sz="1400" dirty="0" err="1">
                <a:latin typeface="Times New Roman" panose="02020603050405020304" pitchFamily="18" charset="0"/>
                <a:cs typeface="Times New Roman" panose="02020603050405020304" pitchFamily="18" charset="0"/>
              </a:rPr>
              <a:t>MinionNoMore</a:t>
            </a:r>
            <a:r>
              <a:rPr lang="en-US" sz="1400" dirty="0">
                <a:latin typeface="Times New Roman" panose="02020603050405020304" pitchFamily="18" charset="0"/>
                <a:cs typeface="Times New Roman" panose="02020603050405020304" pitchFamily="18" charset="0"/>
              </a:rPr>
              <a:t>. (2016, JUL 16). </a:t>
            </a:r>
            <a:r>
              <a:rPr lang="en-US" sz="1400" i="1" dirty="0">
                <a:latin typeface="Times New Roman" panose="02020603050405020304" pitchFamily="18" charset="0"/>
                <a:cs typeface="Times New Roman" panose="02020603050405020304" pitchFamily="18" charset="0"/>
                <a:hlinkClick r:id="rId3"/>
              </a:rPr>
              <a:t>Habit 6 – synergy</a:t>
            </a:r>
            <a:r>
              <a:rPr lang="en-US" sz="1400" i="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[Video]. Retrieved from https://youtu.be/GAnJeey-6_Y</a:t>
            </a:r>
          </a:p>
          <a:p>
            <a:pPr marL="457200" indent="-461963">
              <a:lnSpc>
                <a:spcPct val="220000"/>
              </a:lnSpc>
              <a:spcBef>
                <a:spcPts val="0"/>
              </a:spcBef>
              <a:buNone/>
            </a:pPr>
            <a:r>
              <a:rPr lang="en-US" sz="1400" dirty="0" err="1">
                <a:latin typeface="Times New Roman" panose="02020603050405020304" pitchFamily="18" charset="0"/>
                <a:cs typeface="Times New Roman" panose="02020603050405020304" pitchFamily="18" charset="0"/>
              </a:rPr>
              <a:t>Oehme</a:t>
            </a:r>
            <a:r>
              <a:rPr lang="en-US" sz="1400" dirty="0">
                <a:latin typeface="Times New Roman" panose="02020603050405020304" pitchFamily="18" charset="0"/>
                <a:cs typeface="Times New Roman" panose="02020603050405020304" pitchFamily="18" charset="0"/>
              </a:rPr>
              <a:t>, K., Donnelly, E., &amp; Martin, A. (2012). Alcohol abuse, </a:t>
            </a:r>
            <a:r>
              <a:rPr lang="en-US" sz="1400" dirty="0" err="1">
                <a:latin typeface="Times New Roman" panose="02020603050405020304" pitchFamily="18" charset="0"/>
                <a:cs typeface="Times New Roman" panose="02020603050405020304" pitchFamily="18" charset="0"/>
              </a:rPr>
              <a:t>ptsd</a:t>
            </a:r>
            <a:r>
              <a:rPr lang="en-US" sz="1400" dirty="0">
                <a:latin typeface="Times New Roman" panose="02020603050405020304" pitchFamily="18" charset="0"/>
                <a:cs typeface="Times New Roman" panose="02020603050405020304" pitchFamily="18" charset="0"/>
              </a:rPr>
              <a:t>, and officer-committed domestic violence. </a:t>
            </a:r>
            <a:r>
              <a:rPr lang="en-US" sz="1400" i="1" dirty="0">
                <a:latin typeface="Times New Roman" panose="02020603050405020304" pitchFamily="18" charset="0"/>
                <a:cs typeface="Times New Roman" panose="02020603050405020304" pitchFamily="18" charset="0"/>
              </a:rPr>
              <a:t>Policing: A Journal of Policy &amp; Practice, 6</a:t>
            </a:r>
            <a:r>
              <a:rPr lang="en-US" sz="1400" dirty="0">
                <a:latin typeface="Times New Roman" panose="02020603050405020304" pitchFamily="18" charset="0"/>
                <a:cs typeface="Times New Roman" panose="02020603050405020304" pitchFamily="18" charset="0"/>
              </a:rPr>
              <a:t>(4), 418-430. Accession No. 83331209</a:t>
            </a:r>
          </a:p>
          <a:p>
            <a:pPr marL="457200" indent="-461963">
              <a:lnSpc>
                <a:spcPct val="220000"/>
              </a:lnSpc>
              <a:spcBef>
                <a:spcPts val="0"/>
              </a:spcBef>
              <a:buNone/>
            </a:pPr>
            <a:r>
              <a:rPr lang="en-US" sz="1400" dirty="0" err="1">
                <a:latin typeface="Times New Roman" panose="02020603050405020304" pitchFamily="18" charset="0"/>
                <a:cs typeface="Times New Roman" panose="02020603050405020304" pitchFamily="18" charset="0"/>
              </a:rPr>
              <a:t>Vveinhardt</a:t>
            </a:r>
            <a:r>
              <a:rPr lang="en-US" sz="1400" dirty="0">
                <a:latin typeface="Times New Roman" panose="02020603050405020304" pitchFamily="18" charset="0"/>
                <a:cs typeface="Times New Roman" panose="02020603050405020304" pitchFamily="18" charset="0"/>
              </a:rPr>
              <a:t>, J. &amp; </a:t>
            </a:r>
            <a:r>
              <a:rPr lang="en-US" sz="1400" dirty="0" err="1">
                <a:latin typeface="Times New Roman" panose="02020603050405020304" pitchFamily="18" charset="0"/>
                <a:cs typeface="Times New Roman" panose="02020603050405020304" pitchFamily="18" charset="0"/>
              </a:rPr>
              <a:t>Banikonyte</a:t>
            </a:r>
            <a:r>
              <a:rPr lang="en-US" sz="1400" dirty="0">
                <a:latin typeface="Times New Roman" panose="02020603050405020304" pitchFamily="18" charset="0"/>
                <a:cs typeface="Times New Roman" panose="02020603050405020304" pitchFamily="18" charset="0"/>
              </a:rPr>
              <a:t>, J. (2017). Managerial solutions that increase the effect of group synergy and reduce social loafing. </a:t>
            </a:r>
            <a:r>
              <a:rPr lang="en-US" sz="1400" i="1" dirty="0">
                <a:latin typeface="Times New Roman" panose="02020603050405020304" pitchFamily="18" charset="0"/>
                <a:cs typeface="Times New Roman" panose="02020603050405020304" pitchFamily="18" charset="0"/>
              </a:rPr>
              <a:t>Management of Organizations: Systematic Research, 78</a:t>
            </a:r>
            <a:r>
              <a:rPr lang="en-US" sz="1400" dirty="0">
                <a:latin typeface="Times New Roman" panose="02020603050405020304" pitchFamily="18" charset="0"/>
                <a:cs typeface="Times New Roman" panose="02020603050405020304" pitchFamily="18" charset="0"/>
              </a:rPr>
              <a:t>(1). 109-129. Accession No. 127819912</a:t>
            </a:r>
          </a:p>
          <a:p>
            <a:pPr marL="457200" indent="-461963">
              <a:lnSpc>
                <a:spcPct val="220000"/>
              </a:lnSpc>
              <a:spcBef>
                <a:spcPts val="0"/>
              </a:spcBef>
              <a:buNone/>
            </a:pPr>
            <a:r>
              <a:rPr lang="en-US" sz="1400" dirty="0">
                <a:latin typeface="Times New Roman" panose="02020603050405020304" pitchFamily="18" charset="0"/>
                <a:cs typeface="Times New Roman" panose="02020603050405020304" pitchFamily="18" charset="0"/>
              </a:rPr>
              <a:t>Wittman, Z. (2018). </a:t>
            </a:r>
            <a:r>
              <a:rPr lang="en-US" sz="1400" i="1" dirty="0">
                <a:latin typeface="Times New Roman" panose="02020603050405020304" pitchFamily="18" charset="0"/>
                <a:cs typeface="Times New Roman" panose="02020603050405020304" pitchFamily="18" charset="0"/>
                <a:hlinkClick r:id="rId4"/>
              </a:rPr>
              <a:t>Roll call</a:t>
            </a:r>
            <a:r>
              <a:rPr lang="en-US" sz="1400" i="1"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[Image file). Retrieved from https://www.nytimes.com/2018/07/15/nyregion/bias-training-police.html</a:t>
            </a:r>
          </a:p>
        </p:txBody>
      </p:sp>
    </p:spTree>
    <p:extLst>
      <p:ext uri="{BB962C8B-B14F-4D97-AF65-F5344CB8AC3E}">
        <p14:creationId xmlns:p14="http://schemas.microsoft.com/office/powerpoint/2010/main" val="1977561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CA2FF8-403A-48B2-8454-F25CC8A2E161}"/>
              </a:ext>
            </a:extLst>
          </p:cNvPr>
          <p:cNvSpPr>
            <a:spLocks noGrp="1"/>
          </p:cNvSpPr>
          <p:nvPr>
            <p:ph type="ctrTitle"/>
          </p:nvPr>
        </p:nvSpPr>
        <p:spPr>
          <a:xfrm>
            <a:off x="1154955" y="2451652"/>
            <a:ext cx="8825658" cy="1126435"/>
          </a:xfrm>
        </p:spPr>
        <p:txBody>
          <a:bodyPr/>
          <a:lstStyle/>
          <a:p>
            <a:pPr algn="ctr"/>
            <a:r>
              <a:rPr lang="en-US" dirty="0"/>
              <a:t>End of Course</a:t>
            </a:r>
          </a:p>
        </p:txBody>
      </p:sp>
      <p:sp>
        <p:nvSpPr>
          <p:cNvPr id="3" name="Subtitle 2">
            <a:extLst>
              <a:ext uri="{FF2B5EF4-FFF2-40B4-BE49-F238E27FC236}">
                <a16:creationId xmlns:a16="http://schemas.microsoft.com/office/drawing/2014/main" xmlns="" id="{DDF834F3-668B-4A14-A47A-DB23A860B2AD}"/>
              </a:ext>
            </a:extLst>
          </p:cNvPr>
          <p:cNvSpPr>
            <a:spLocks noGrp="1"/>
          </p:cNvSpPr>
          <p:nvPr>
            <p:ph type="subTitle" idx="1"/>
          </p:nvPr>
        </p:nvSpPr>
        <p:spPr>
          <a:xfrm>
            <a:off x="1154955" y="5247860"/>
            <a:ext cx="8825658" cy="636105"/>
          </a:xfrm>
        </p:spPr>
        <p:txBody>
          <a:bodyPr>
            <a:noAutofit/>
          </a:bodyPr>
          <a:lstStyle/>
          <a:p>
            <a:pPr algn="ctr"/>
            <a:r>
              <a:rPr lang="en-US" sz="3200" dirty="0"/>
              <a:t>Evaluations</a:t>
            </a:r>
          </a:p>
        </p:txBody>
      </p:sp>
    </p:spTree>
    <p:extLst>
      <p:ext uri="{BB962C8B-B14F-4D97-AF65-F5344CB8AC3E}">
        <p14:creationId xmlns:p14="http://schemas.microsoft.com/office/powerpoint/2010/main" val="28801353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1356</TotalTime>
  <Words>5636</Words>
  <Application>Microsoft Office PowerPoint</Application>
  <PresentationFormat>Widescreen</PresentationFormat>
  <Paragraphs>522</Paragraphs>
  <Slides>47</Slides>
  <Notes>47</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Arial</vt:lpstr>
      <vt:lpstr>Calibri</vt:lpstr>
      <vt:lpstr>Century Gothic</vt:lpstr>
      <vt:lpstr>Times New Roman</vt:lpstr>
      <vt:lpstr>Wingdings</vt:lpstr>
      <vt:lpstr>Wingdings 3</vt:lpstr>
      <vt:lpstr>Ion</vt:lpstr>
      <vt:lpstr>Enhancing the development of Synergy within the group</vt:lpstr>
      <vt:lpstr>Lt. David A. Saldana 9164</vt:lpstr>
      <vt:lpstr>Introduction:</vt:lpstr>
      <vt:lpstr>Definition:</vt:lpstr>
      <vt:lpstr>Learning Objectives</vt:lpstr>
      <vt:lpstr>Application of Synergy on your Shift</vt:lpstr>
      <vt:lpstr>Introduction:</vt:lpstr>
      <vt:lpstr>Understanding Synergy: Building a Team Atmosphere</vt:lpstr>
      <vt:lpstr>Understanding Synergy</vt:lpstr>
      <vt:lpstr>Understanding Synergy</vt:lpstr>
      <vt:lpstr>Understanding Synergy: Setting Goals and Expectations.</vt:lpstr>
      <vt:lpstr>Understanding Synergy</vt:lpstr>
      <vt:lpstr>Understanding Synergy</vt:lpstr>
      <vt:lpstr>Understanding Synergy: Four Steps to Team Synergy</vt:lpstr>
      <vt:lpstr>Understanding Synergy</vt:lpstr>
      <vt:lpstr>Understanding Synergy: Four Steps to Team Synergy</vt:lpstr>
      <vt:lpstr>PowerPoint Presentation</vt:lpstr>
      <vt:lpstr>Objective 2:</vt:lpstr>
      <vt:lpstr>2. Understanding Negative Synergy</vt:lpstr>
      <vt:lpstr>Understanding Negative Synergy</vt:lpstr>
      <vt:lpstr>Negative Synergy is detrimental  to successful Team building</vt:lpstr>
      <vt:lpstr>Some Negative Synergy is unavoidable</vt:lpstr>
      <vt:lpstr>HABIT 6 - SYNERGY Synergy and Negative Synergy Explained</vt:lpstr>
      <vt:lpstr>Objective 3:</vt:lpstr>
      <vt:lpstr>3. Getting officers to Buy in.</vt:lpstr>
      <vt:lpstr>Getting officers to Buy in.</vt:lpstr>
      <vt:lpstr>Getting officers to Buy in:  </vt:lpstr>
      <vt:lpstr>Getting officers to Buy in:  </vt:lpstr>
      <vt:lpstr>Getting officers to Buy in:  </vt:lpstr>
      <vt:lpstr>Getting officers to Buy in:  </vt:lpstr>
      <vt:lpstr>Getting officers to Buy in:  </vt:lpstr>
      <vt:lpstr>Getting Officers to Buy in. Discourage Negative Synergy </vt:lpstr>
      <vt:lpstr>Getting Officers to Buy in. Discourage Negative Synergy </vt:lpstr>
      <vt:lpstr>Objective 4:</vt:lpstr>
      <vt:lpstr>4. Presentation: Application of Synergy on your shift.</vt:lpstr>
      <vt:lpstr>PowerPoint Presentation</vt:lpstr>
      <vt:lpstr>Objective 5:</vt:lpstr>
      <vt:lpstr>5. Summary: Review of lessons learned/Points to remember</vt:lpstr>
      <vt:lpstr>Definition:</vt:lpstr>
      <vt:lpstr>Obtaining Team Synergy</vt:lpstr>
      <vt:lpstr>Understanding Negative Synergy</vt:lpstr>
      <vt:lpstr>Getting officers to Buy in.</vt:lpstr>
      <vt:lpstr>Maintaining Positive Synergies</vt:lpstr>
      <vt:lpstr>Sharing in Rewards</vt:lpstr>
      <vt:lpstr>References</vt:lpstr>
      <vt:lpstr>PowerPoint Presentation</vt:lpstr>
      <vt:lpstr>End of Course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Enhancing the development of Synergy within the group</dc:title>
  <dc:creator>School 3</dc:creator>
  <cp:lastModifiedBy>Roman Gonzalez</cp:lastModifiedBy>
  <cp:revision>101</cp:revision>
  <dcterms:created xsi:type="dcterms:W3CDTF">2019-04-10T15:06:25Z</dcterms:created>
  <dcterms:modified xsi:type="dcterms:W3CDTF">2019-05-01T07:26:29Z</dcterms:modified>
</cp:coreProperties>
</file>